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5" r:id="rId2"/>
    <p:sldId id="266" r:id="rId3"/>
    <p:sldId id="257" r:id="rId4"/>
    <p:sldId id="267" r:id="rId5"/>
    <p:sldId id="259" r:id="rId6"/>
    <p:sldId id="260" r:id="rId7"/>
    <p:sldId id="283" r:id="rId8"/>
    <p:sldId id="270" r:id="rId9"/>
    <p:sldId id="275" r:id="rId10"/>
    <p:sldId id="261" r:id="rId11"/>
    <p:sldId id="268" r:id="rId12"/>
    <p:sldId id="273" r:id="rId13"/>
    <p:sldId id="274" r:id="rId14"/>
    <p:sldId id="272" r:id="rId15"/>
    <p:sldId id="277" r:id="rId16"/>
    <p:sldId id="276" r:id="rId17"/>
    <p:sldId id="258" r:id="rId18"/>
    <p:sldId id="279" r:id="rId19"/>
    <p:sldId id="262" r:id="rId20"/>
    <p:sldId id="263" r:id="rId21"/>
    <p:sldId id="278" r:id="rId22"/>
    <p:sldId id="280" r:id="rId23"/>
    <p:sldId id="281" r:id="rId24"/>
    <p:sldId id="282" r:id="rId25"/>
    <p:sldId id="264" r:id="rId2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ECABD0-27A6-45EC-9AE4-9CD7F72E3898}" type="datetimeFigureOut">
              <a:rPr lang="es-CO" smtClean="0"/>
              <a:t>14/04/2013</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88CB34-F73B-48BC-9C61-EB6D202566F7}" type="slidenum">
              <a:rPr lang="es-CO" smtClean="0"/>
              <a:t>‹Nº›</a:t>
            </a:fld>
            <a:endParaRPr lang="es-CO"/>
          </a:p>
        </p:txBody>
      </p:sp>
    </p:spTree>
    <p:extLst>
      <p:ext uri="{BB962C8B-B14F-4D97-AF65-F5344CB8AC3E}">
        <p14:creationId xmlns:p14="http://schemas.microsoft.com/office/powerpoint/2010/main" val="20982821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CO" dirty="0" smtClean="0"/>
              <a:t>                                                                                 </a:t>
            </a:r>
            <a:endParaRPr lang="es-CO" dirty="0"/>
          </a:p>
        </p:txBody>
      </p:sp>
      <p:sp>
        <p:nvSpPr>
          <p:cNvPr id="4" name="3 Marcador de número de diapositiva"/>
          <p:cNvSpPr>
            <a:spLocks noGrp="1"/>
          </p:cNvSpPr>
          <p:nvPr>
            <p:ph type="sldNum" sz="quarter" idx="10"/>
          </p:nvPr>
        </p:nvSpPr>
        <p:spPr/>
        <p:txBody>
          <a:bodyPr/>
          <a:lstStyle/>
          <a:p>
            <a:fld id="{FA88CB34-F73B-48BC-9C61-EB6D202566F7}" type="slidenum">
              <a:rPr lang="es-CO" smtClean="0"/>
              <a:t>19</a:t>
            </a:fld>
            <a:endParaRPr lang="es-CO"/>
          </a:p>
        </p:txBody>
      </p:sp>
    </p:spTree>
    <p:extLst>
      <p:ext uri="{BB962C8B-B14F-4D97-AF65-F5344CB8AC3E}">
        <p14:creationId xmlns:p14="http://schemas.microsoft.com/office/powerpoint/2010/main" val="226097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2754736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2493921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3662386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1738701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302678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4117309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1207666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3297740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1264428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2337222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6987941-9E1A-4255-BF24-7F9D8CDB2AA3}" type="datetimeFigureOut">
              <a:rPr lang="es-CO" smtClean="0"/>
              <a:t>14/04/2013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5E17FA8-42D0-41DE-BD54-AF0B1ADCE931}" type="slidenum">
              <a:rPr lang="es-CO" smtClean="0"/>
              <a:t>‹Nº›</a:t>
            </a:fld>
            <a:endParaRPr lang="es-CO"/>
          </a:p>
        </p:txBody>
      </p:sp>
    </p:spTree>
    <p:extLst>
      <p:ext uri="{BB962C8B-B14F-4D97-AF65-F5344CB8AC3E}">
        <p14:creationId xmlns:p14="http://schemas.microsoft.com/office/powerpoint/2010/main" val="477128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987941-9E1A-4255-BF24-7F9D8CDB2AA3}" type="datetimeFigureOut">
              <a:rPr lang="es-CO" smtClean="0"/>
              <a:t>14/04/2013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E17FA8-42D0-41DE-BD54-AF0B1ADCE931}" type="slidenum">
              <a:rPr lang="es-CO" smtClean="0"/>
              <a:t>‹Nº›</a:t>
            </a:fld>
            <a:endParaRPr lang="es-CO"/>
          </a:p>
        </p:txBody>
      </p:sp>
    </p:spTree>
    <p:extLst>
      <p:ext uri="{BB962C8B-B14F-4D97-AF65-F5344CB8AC3E}">
        <p14:creationId xmlns:p14="http://schemas.microsoft.com/office/powerpoint/2010/main" val="4261809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8"/>
            <a:ext cx="7772400" cy="1470025"/>
          </a:xfrm>
        </p:spPr>
        <p:txBody>
          <a:bodyPr/>
          <a:lstStyle/>
          <a:p>
            <a:r>
              <a:rPr lang="es-CO" dirty="0">
                <a:latin typeface="Algerian" pitchFamily="82" charset="0"/>
              </a:rPr>
              <a:t>EL ESTILO DE VIDA DEL REMANENTE</a:t>
            </a:r>
          </a:p>
        </p:txBody>
      </p:sp>
      <p:sp>
        <p:nvSpPr>
          <p:cNvPr id="3" name="2 Subtítulo"/>
          <p:cNvSpPr>
            <a:spLocks noGrp="1"/>
          </p:cNvSpPr>
          <p:nvPr>
            <p:ph type="subTitle" idx="1"/>
          </p:nvPr>
        </p:nvSpPr>
        <p:spPr>
          <a:xfrm>
            <a:off x="481470" y="3140968"/>
            <a:ext cx="2815481" cy="1752600"/>
          </a:xfrm>
        </p:spPr>
        <p:txBody>
          <a:bodyPr>
            <a:normAutofit/>
          </a:bodyPr>
          <a:lstStyle/>
          <a:p>
            <a:r>
              <a:rPr lang="es-CO" sz="4000" dirty="0" smtClean="0">
                <a:solidFill>
                  <a:srgbClr val="FF0000"/>
                </a:solidFill>
              </a:rPr>
              <a:t>Texto base.</a:t>
            </a:r>
          </a:p>
          <a:p>
            <a:r>
              <a:rPr lang="es-CO" sz="4000" dirty="0" smtClean="0">
                <a:solidFill>
                  <a:srgbClr val="FF0000"/>
                </a:solidFill>
              </a:rPr>
              <a:t>1 Cor.10:31.</a:t>
            </a:r>
            <a:endParaRPr lang="es-CO" sz="4000" dirty="0">
              <a:solidFill>
                <a:srgbClr val="FF0000"/>
              </a:solidFill>
            </a:endParaRPr>
          </a:p>
        </p:txBody>
      </p:sp>
      <p:sp>
        <p:nvSpPr>
          <p:cNvPr id="4" name="AutoShape 2" descr="data:image/jpeg;base64,/9j/4AAQSkZJRgABAQAAAQABAAD/2wCEAAkGBhQSEBUUEhMUFBUVGBcVFRQXFxUYGBQVFxQVFhQWFBUXHCYgGhkjGRUXHy8gJCcpLCwsFR4xNTAqNSYsLCkBCQoKDgwOGg8PGiwkHyQ0LCwsLywsKS8sLSwsLCwsLCwsLCwsLCwpLCwsLCwsLCwsLCksLCwsKSksLCkpKSwsLP/AABEIAMsA+QMBIgACEQEDEQH/xAAcAAACAgMBAQAAAAAAAAAAAAAEBQMGAQIHAAj/xABAEAACAAQEBAQCCQMCBQUBAAABAgADBBEFEiExBkFRYRMicYEykQcUI0JSobHB0RVi8HLhM0OCkvEWU6KywiT/xAAaAQADAQEBAQAAAAAAAAAAAAACAwQBBQAG/8QALBEAAgIBBAIBAwQCAwEAAAAAAQIAEQMEEiExE0FRIjJhFHGBkQXwQqHBI//aAAwDAQACEQMRAD8A7XHo9Ho9PTV4T1a6mHLQrr11gH6miA5ozniF3iIz4mJh1CvEjBmwJ48a+NA7ptQozY18SB/FjwmRlz1QpJkEpOhd4sbCbBq1TCLjLxIzmgFKiJlnQ4ODAqTNA8xo2M2IZhvAvNE1MyMho0yx68JhSXNGwaIc0ZDx65snDRm8RBo2eaALxtz1XwJvHiYUvjTA7oB0y3v7kwdT1Wdb6A8wP94EODHPgZBZkpMMcNpbDOdz8PYdYFoqbObn4Rv37QwesXr2tFGNR9xkzH0Jisqci3Op5DqekD4ZI3ZtWbc/sO0B1ALvmLaD4VA27kn+I3Se6/CwPqB+0E2YXU8MR7jwRmFMnFWv5wCOo0/WGaOCARsYJXDdTGUr3N49GIzBwZvHojWeDzjYPHpsyYBrV0gwmIKgaRhnpXK7SE8ypN4sFbKvFcrJBBiDII9JItTG4qIVNPtGn12E7o3bHP1mPfWYSGtj316N3TNseipjJqYRitjP16N3TNsdCpjIrYR/XoytXHt09tj1KskwwlTIrMurtzg2TiPeGo/zAKx5nERvAC1/eN/rUOJBgVJWeMeNELzhAk2ptCW4hgRmKiBsUqT4enXWF5qidoinT2sQRpCmaxUagpgYhrcTIMF8P8SfaBdydAOpOgHzP7xpN4Ueo1ZvCXqRdmH9q/ufzhrhOH09HcS18xGrsczN78h2FhCwK5nUfKpQirMuk2vCJkTYCxbqeZA79YR1GJEbcoEqMSLCFlVVawx8u6c9MQEstDiRfcQwziKPKxhZQzOwVerEAQVK4tM4Wp5bzP7rFU/7m39gYAPxCOI+pY6qsA5wzwKquCp9R+/+d4qlDhrls85szclGir6dT3MOJJKm4NrQePIVa4t0BFCWm8ZhdSYjewbnzhhHSVgwsSJlK9ygScYmrzv6wdJ4pYfEPlCW8ZtHJXK46M6ZxoexLTT8UIdzb1go40hG4imCXGckOGpf3FHTL6lln16nnC+odTCjXrGdesAcxPc39OB0ZFW045QmnoRD1kJiJ6UGFFrjBjqVuZNYRCaposTYeI1OFrHt8PxyvGubvGPrxh+cIXpGjYOsbvEzxxIteYkXEoYPgYiFsBjd4meIyEYpG64rGwwGJpeAx7eJniM9Jxcwxk17GNJGEAQbLpQI0ZSOpnhE8s8mPFCYlVRG+aMORmmjGonqeRDaVQaAhMx72Cj1J3PbWA8LIMzzDQKWsdiRt+t/aNq7GfKbH/OcEm0ctPGyaEV4zWTEb7QAX2sbg+htCeZWAjUt6C3/AJgfiLE7qMxAVTmzMbdtISShNqBaUCqneYwI/wCxTv6mMIs2Oo+gBzG1bxEksanXko1J7AQJKerqf+Gokp1axY+2w/ODKHhqXK1Pmbmzak/OHNPVLLOp06R6lEC/iLqDgoBg05jNfqxJt89vaLlQ06oAALQpl42rEKoJY7AAkn2EN6akmnUgL/qOvyF4y7MB79wkuRtAc+eRzgqbSTraGWfdh/8AmFooZ51mZR2U3/MjX5R5rgCpJT4gc2pMWj+q94qsulsbwXeDx5CkF0DSveNEkufCoT42WohEq2xwJ0beJCoVMbirjbmbYzUxtC9auMisj1zNsPjNoCFZGRVx6bRhVo8VgcVMSLPEZN5knhx7wI1+sCMisEZQnuZ4yY1Mu0SJOzHSM11EWQ2gHYKLgZMmwXBVnre14JQA7QgaQRB2FobxOuVrnOx612aiI0Cx4rEgWNisW1OhcgtGGiZkHOBpillOTUnQd4FjQ4glxRruE0KF2UKLk6CIuI+ECuefNq1kylFyFlKzGw1u7n4idtNO8WfAMLFNJzTbCZlu5/AN8o79Y5t9IXETz5wlnSWuqrffu3eLMeIJjByDn4kyO+QgLx8xJS0CzpniTSzKD9mjm5t+N+QY9BoNut7Gjqo5ACKz/VBLUf5foLdYe4RhRnr4lQSqn4ZQJBI/vYa+w+fKEsSZZtqb/XDMbJKRpjfhQXt6nZfU2hrR8Gs/mqGEsfgQgt6FzoPYH1hlT1iSkCSlVVGwUAf56xBNxRjHuBBJb/jxGEiXJphaSgXqd2b/AFMdTGBjGunOE0yeW3MBkEa5oEvB2X3LktdcXjVp0U/+uCXufnoPzjaRxYhbKGBP4V8x+S3MeGSb4j6lmc3B+cD+JElMHmJcKwvtmBX9Yl/o0zovzjaJ6mWB3Oc/WtYkWpitGrcHYx4Yi3Qx7xmU7lln8eNhPitjFT0MbjF4zYYVrLF9ZjwqYRya1m+FGb0BP6Qyp8PqG/5LgdSLRmwzbX5hX1qNhVwTS8NzHFzpBf8A6YC/E0BYh0LqLfrseFeYPfBUA3iKXhKtsYHcIYxHuoOK4wzocNmTBe1h1MH4NwmAwZtegiw1YCgINLwbFUXc052fUhOFlZkESxrqYLp8TF9TAGK4c4Pl9ogpsGqLgmWbRztuTIbAnJfI7tdQnEZILXHONaXSJqqW6rqjfKIJCFge8GEYckRNlWuYrKhha20ayqpzqTp0gh5IWUWeBKWQ01rIpY8goJPyEN2ljzKUcuSXPHxMYhV6gX9YtXCGFsVE6YLD/lL1H/uN+w9+kYwjg8ZxMngabS9Dc9XI0t/b8+kNOIMX8IeGn/EYXJ/AvX1PL3i7BgGIeXL/AFELYJPqV3jPiPzeEuw3PIn9/T/Bz6bhsyocW0A+8dhf9fQQ34nqUyZzpk/OK1L4xF9OUZ5HyktOrpMgKEVUt3DvD0mQviTbPN1ylh8IvpYctPfvEWJYqBNYLoL3Ha+pHzhTM4wV9bFb/FYgi/VQdohWvlub2+e59Y1iSKIlSLfJjaTiJJ09usbtiNjrcnp/MYo8RlqtgFH6/OI6plY5lhdTSpElWuLdh+cSsAwML5LwYjeUxlQDHlHwpTqVMwZ2KhjdQQLjYC363hsVlSUJlAJbWwVFB7aARUUxV7AE/CLA8wOncRvOq8w1Zj10Fvyhy5FAqpgQnsyw02P3hl/WYq1HQncH5ww8I/iHzgPKYLItw2ZwLLPIfKIG+jyWfuiL5kjYCOh+nWQ+ZpR5H0ZSfvC8NaTgOlTaUvqReLHHoYMar6gHIx7MCk4PKT4UUe0eqJCgbCDC0LjiklppleKmcC5TMLgdxBEqIF0YHh1BdiTtfQRDjeAq5U3IHO3MQNX494cwpKbTm29j2hLiHE86Y4lSQZjj4rDQW5XiJUR7WpfizZHyWh6/qLsfnSkfwZJLPDjBMPVFGbVjFQkVImIai2Vw+V78rm1/nFuoiwsR5joSB06xHnyLjNYxD1GtYrtRiRLVJww2vcWt7wPUYWiqXZmGXXrBWETy6X1117DlEHEZtIYhrWtcddYoXDjyANU56ruIBgOGIAjT5mp5dl5Ad4XYvxSUUkFV6DcmC8Vq8tKETViosBa9uZAjn9Tw8zEO7TBY8wbD2hWozbW8aGgPiBnf6qEttDxczMFdAbi5I5QzmUkuYpdCFO52AAG976Ad4V0XCxUCZnDZgMoA1MV76R8MntS5ZDXQeaeq3JmbZdt0WxOX7x11sAGYQz/Tk6i03H7pf6Lh2TOlo7sJyEBlCt9mwOxuvx/O3rD2np0RcstVRfwqAo+Qj5s4J+kuow98t/FkE+eSx07mW33G77HmI+guHOJpFfK8Wne+wdDo6E8nX9CNDyMdNMaoPpEKqjYbxzyqqZkwTZqqXZySo7fcHoFsPaL1iD5ZUxidkbX/AKTb87RRuHeMZGZpVvhNr8jaItWodlUmh3CVCx6uc+xfhqunk+IDl/CNoWrwHPH3DHeZOJSnawtBYkJ0EaqGvpPEpXKo4Anz/wD+jZ4+4YynDU8G1jfpHcMbmLKlFlALbD3imzpLHzX1O8SZ8xxHb7hHPXQlSpuE551dwg+ZgkYeZQ+Mt+kMagPYgE3iGow6astXaxB1sDcgd4kOZ2iW1eQ9Rd9YI5RLKrswtANSxPYQ44cwjxxZdxveGKxPcLT6hmNMZtTXaLBh9CALtBlJw5l3gtqEDcwwY2lnlEBmPyG3SMZoMaQOUa+F2ghjmeUS+3jUzBFWp8XeUcrtnJPuIziGKzCDkFv1joLqcZE5gYGPajEgpAuNYHq+IZUr43Udr6/KOeTsVeYfvXB1Gt4PppKE5mXX0/WNbKg5uVlcSgEm/wBo9xbjSWJfkucwIzD7vexjmOJ10tJhMtWZr3znQ67mDMc4jlyZpVpasOfWBZeISKlT4cux2sO/SJHzBudsn82PvZf73Fg4inTLom500+L0Bi38F8G1Ms+LMmtJvfyixYg75idol4T4Sl0Ek1NVbxDqBvkHID+6KxxPxnU1bMsktKkLfRTZmA/E37CH8AfV/UJ87EUaA+BxOgTavDqFcrvLW5ub+Yk3uSd7mDMLxOlnXmSR8QtnyMAQNtxtFR4G+itnVKmsFyQGSUxubHUF/bW3zjfjv6Q5NC7U8tQ01NCi6BNNMx5aHaHgcdTwMvNTJsAQ7ZFGynbnfSBwJbXDEsN9STFH+ifjKbWNVJPtlAV1toFBJUj9D7Rq2MmVNZLkjUr3FyLflCcp8a7gI1bK2JdKjD1YgoSrDnflbQBdoDn1xlsFcC/UbMO0VihraiVOzKwMp9cjE6HnY7iLhOpfrVMuUKrFtGO6gHzEn8Nrn2iTIi5ltfuhZdOyC29zFfUTHkZZDWmTVZJROy2+N79vhHc35QvxFpVFIlMz3YFJTPYkzsxXOcu+UKGZbbBb65tS0r5RqUQbuPClLfUSUuzG3IsRv3PSNXlidP1yNLUKVAGquGvnUnYkiy/6Qfu6tH/zAW+B2f8AySmVDjP6NknMXkASp9szJsswdTyvfQkc9DHPsHxKqw6qzIWlTE0ZSNxuVZdipjr1djA+tCeWBkhDIky11Mxsw8Rzb7i2FrbnIBu1tsWwGVUSyZyKWAKk6Br7WDDZsxyncXBilMtcf6JnfE3ncb/XKATChlqcwfXRstgSvMLfTXnfe14p3C+HSfEZ5hZUszKQdSb6Xjo2FUsiTTSpAUstgh0vctcsX7XvrHOOLMMn01RkVT4TXMvKC2g5HTS0TudzF5ZpWRN241LHw7iISYMzCxNhc9dovYmR88VfiM675ibD1voe0dWxLHptNRLkHjTsoGnW25g8LBRzC1S42C5E99iWDFrOVUnbWEmKOq5RyhTh8uqa02ZNYsR5lsMo6gCCnpGqNdNNLGOXqWDuSJEeBIWN2zDnoB+8DzpbSwd7EEn+IMl4TMlm5s1tgI0muXBUrbsYk6iT1Ka5a9yQdb6Q44ZxiZJfMvmBuCp0030MQ1mAuvmXUcx0jXDaezsRyU6RRv4sSbcVM6bR4iJqZgLdR0jdpZMU7B62YhDf/Hl6RfsPmLNQMPcdDzEVYM3l+k9zo4soYfmDyqO8Ef04QaiWiW0WqsYWlf8Aqt2vsYT43xGlObMQxvaw3A7wNT8SOLh9b+x9jCmuoFnXNtzrfeOX5AeBOdvBHENkccUg0N19oHxfjqQqkSiCYS130dZhmWZb9IZ8F/RAJjmbWgNKsVRFZgXY6ZiykEAcupirGgbi45AWEok2cJxJZhm3jo30W8IGXLM+cvmcjwweS/i9TEmLfRPS07K6O5VmsEaxbTXRgBcfzF3pv+GpT4QLW56bWh23bY+JScAVQ1yOtwKXNnI80khPhQnyX6lNiYGr+HZDN5ZKZm3IUbc72jM3GAKlJZ1zKW62IItfoDyg+ZNIcFTupA/KBRw7VFgcySqx6TTyR4r2IFsoFzfkLRw7HaSnmpMmGSGqnnTJkyexcI4c3EtJWoBF+ugXckxbPpUxBpSoCBqeliQBffnr1it8J8Nz6oibMPh0qnPmYeaYdNJYOmU2+L21i1bJ5hge464Ew9aOknTnUK82wQAEAqoIB6fE5/7YKwzh8zF8dZiNZghTd1UH9zf2jfEMGqKy0unUJKQWEyZcS1WwBZvxEAaKAeV9LmLFgXDX1KS12DuQW8TzXygXIybC2wNyTc7bQOUfTzOgjrhXg/VBWwZVN3mBNMwlqudyNibDXeC8Vxw/Vs6kkTbKpKlfJsdyfiNgOoDQdgc2TUSc6lZoN/MQCQG1ygnUf+IonE1U7Vkqgki2UoBvZJapZWueQQFjrffmdFKKW1gG87bG9d/ge4dUYei+FPzZpgV5aEaEmYAsw67AAlR/qJ+7B9JNEuUDuzk2tz+7oPfKvfXlCwTBOnhZTZ5aMZStobIgImNp3zHuf9QgmjmJOnkSzovkXmEVAczX7C/rr+KJnaiD8dD5MjzA3f8AtTbDsCdqjxWyhVAWSq2yqwuWKjYqma4PN3uecEV1dKOWQgJSSbg6kNMuSWufisSdepY9IjxrHvDTJLuubyg2JyL91Sw2Zrkk92t2TU1VdMoC6HXK2YXI5H1v/taMyZNo2D+ZPYBqWijrwvPfaD8JqZc2SHGt/ivqQR8QbuIqVPN21FztcgX+cSy0eTMLS28NyfMupSYddwOZJtp1943DmA4Jj8e08E1LHUYfTTFzsiEA2LgDQ8tfcQLUcNkj7F79Fbp2beCKHi5AMk+WJetrEXQ31uOxvfnvBswy7q1M8tdfOhYBGB52AurdxbvFZUMPqFw3xuvYlcoZ0yW7S5qZfwnr6GDBo2YaDnD6vkS3XzldNb3AsfWFEiaGJAIOXQ7ajkY5+o0+zo8RRFCYWUeet4GrFRB5j7c4eUmGMR5iPbUwPjfDAnLdWKG1triEfp3K3UBga4lM/qGZfU29o3wmXq7EeVQdTtcjl11tBkrBMhCW2OXrpzMSY2ljLkpoGIv0sIlYVxJiCOTPTaVXQtfKRrflaLLwtXBpfhlQGUDbZhtm9YUJhifHMclFt5Pu36kDVvTaGfClE2sxxbQqotbQm406WijTArkXb7jMdhpYcsSaRqVj0drqVTmVRR89fUQDORiNLhhsYfSpoy5rHLr05QJUFXsFI8xsGBFge5jgDuc8JZ4hPDlLMqVNxZVNibaE8wDDqrx5pTCTKC2QWN73J7W23hbX4zJRVRZxCqLBJRtfTUkjn7xTsU4qy3WSoljmd2b1b+ItBb7Vn1eh/wAVkdQGH9y2Ynj7IANJk43sirmIJ5ADX/xB3C1DiBHizxLyzBdZfwTE3t4gIFjtpckdo5zwfjkqXiEmZUvlQE+bWysVIQtb7tzqfnpeO30WNSZwBlTFcMLix3Fr3A3taKsSBeWPM9/lMSaWsKLd8lq/6EW1MiXnyuqLNZSQSAWyrYEgjcAsPmI1mSxYfaAEEEH/AGvzhnWViWdSrPkXMURGc2NraKNzfbnY9IpFFUTlmv4kp5KDzkTCRlBvl1blpb2gsrKpDVf7TgkgGPcbkyWCCdJE4ghlDKGAbYHzaRW+LqusCf8A81P45OygqFl9ypILnbQafpEmPYlh9WQj1khSLgMWK5WBOoa1vc6WEVDGeJJlLnkLVOyp5cwdTfMAfJMGtsttQb62FoqDm6qNDUOO5L9H2M4lIqDJrVnmU5uRNv8AZkHMcinWzbZQLai0dJx3FB4AmpcoVszjUS7/AHmGmmt9bbco+ff6hIaYPEZku6Xmpcsi3F2HUi9991+d7wDiy1Y9NKnmpIJWTUKovOAuSJi6g+UXz87G45wTKCOYeLaxo9zoPBnD8qSjTpLFkqCXFwBcE3BULYWNibAaAjvcHibhN50yfPkOqzBL8IjQMUVUdsjlgFbW1zoNNdIKwfihUQS5iCWE08ihVXnogsB7RYMGnyymZXVySxLL/c2ax5jTKNekCcdCozIuTGSzTiGP4oaGkly8pWpm7ST8UqULBSw3u3IHt+HWwYRTvJkK/lBq2XIjBgwBAbKqixNvjb/pB73/AIk4Opa2ZKmzFUTpLAo/WxvkcfeXmOYOo5g864vpqkuZs18kyW2VArZhKVW8rba2ILX0uCbjYCTKVSh8+/zJ2ylj9XuWGgpJfiWZCQoa5N7M1ipV7cyTfXa1xawg+dwz9mRJbVrXzHXcXbSwLW9BCvhjEPFFpiCXMWwIDaOLaTFt91je3oYtUpradNtTHKPB2vE7LiyRw6MuW92/G5uVYaj7MWBFxbfnCubgaSqpZcsGaoIsC5+yZAsy782U5l92tY3EM5uLWnm6lTcgBhq1jlzDqDa4MC4T/wAWudiAcysGuLeGyXG22lxr0gsG1mK/Fn96jFUH+JJVV6maZOdWc6FFAy3tcgFlYE21t3G0J66XJDeD9nLnMt0EwFSdfiQplBOh5GLXIw9fivcb20Ug7kEXt73N4iq+D6etZhPJcr8OUhWS5JADAbAjS94uxsxNAVcox5q4PA/E4nxTi1RSzgnhMvMM92DnmU1sQOu8EYLxnNFzNBN9RyFtjlHMfwY7GnANNNlNTzJkyfLVho5UtLYagLNVQb2t3F7HeB+MOD5Jeln5LJTAyllqLLbMpk3H4VIbTnnEUZUTx2w6iMv1Hsn957gfF2npe90A0blm/uPLfaLasvf8+8VjDMXVBZZZsdLKm/bQQ0rq+a0o+AqiYTYZyQO9gAdfyiXFqsZWvcG4Hi7iUXcC+wA7nl6c4reOgqadr6sHZu40t+f6QTh+Fz1cmpdV3sgJO53sR+ZgxsK8aaGNyqqFX0G/5xEqHLkPEQ31RbhjzWYdL32/SL7TG6g8+cCUeGqosBDKQnKOxg04xiGnEwIzePGNrQ2o6caxmu+ydRoLGKZT4w3gTJIW9jnvfXLmUMLdOfaOm4twI5U5TrraOfV3BdbJbMJZ/wBSXv8A52iBMJAphJELY2DDgjqAUWKEi142nFmDMASq2zHkoJsL++kQ4lTzXZS4VHAsxKiXex0uLWJ7xNw3w29ZP8MzVloLFn+OwvbQC0UUO+p9nj/zqHF9XBgFJKM6aEGg3dvwoNXb5fmQOcX7EVrJkqSlDLm53bO5lKfs5K2CJnGi6WG4JymOicPcG0lIqqJIYoLCa4Uu/mL3cAAEhjpcaC1toss+cES6gZRaw2FttANoEhHO4ngep8/rNS2pfcehE3C9NMpqBTUZi6h5kwsWZ7XLDNe5LBdLa8hHLuLMXqK+oVDJmeFnAWXsFXN5iSbDOQDqddrWFo6XjVRMnrlUWS+ovq3S/aKpJkZnOZWVVFwzEC5DEHy72Fr3NgdLXGsSZNdsNILA9mQFiOBKtR8L07URm5JiPmcO2WYxXKbBUk6cufrFFx/DpZe1MZzgalXl5Mo0Fxrrcg7D5xc6H6ZMtS4my80nMQjL8WUGwLA73tf3hxjWNS6+UShYCwvZLv4dxmIUkE6Hr3hwzZcTXkB5P8C/49T24jucjpcBnzGyrKfuSLAepOgjpXBXAQppiz5z5pliERfhGZSpJYi7GzEaWGvOGmEFWBZSspEsQABmccgo3I035nvFinoqJ9kti2pmE623OZjr7xmTXuQdq/3NGQ9gSjcVcfKKhpMxWKy8ytkyhs2ltT93sPfpBdJh+IyQs5JcxbgMPNLLZGAdT5WIIIO2+4tFixX6N6eTO/qJYOy/azJU4gyiSlhkCoTmDFSoa4J33vD3DZ8yoJebp8PlGwsNBrqdyfUxX5WG1V7Pfx+Z0sOsdOABXwepFg8upnySKvJ5hbRcrgH+5SLH0gufwjJmS/DYErp94gnS2pGsHNWC9hrEbVpBjchxDlgJNkfcboCVbiTgyePCahKoZSsurG7A2IHmuCbjn+LlDzC6CcsqWJzgzcozm+z6EgW0IG1+0O6aqV9OfSFuOgIua3pEGtxq2PyY+Yo88yPEpF5d2UMw0Fzy5kEczC3DFlyyzBUUuAC7MSzZb5QSTcgXMT0lSSQGDLmIsRqNr7+1oGlrK+sy5YN3JJS9rkKfOSByHX0jkruPIgc3xHcmlE2W12YBgQMt1t3EQ8K4MaMOHmGbnZmLkea2mUHrYC0NnNoheZpHRQ+LruGDQqEzqy9ytx76adBygKoxAstja3+9xGUfTWAa7QC0DkzORdwSZmabi97W2iCU7DZyL72O8auQRGqSgNSfaJgbNxZhgUHdiT3jczMq6HSAJc27WB2g5mAGsNDX1CEw2JsoBvE2A1B8Qako3/2PWE80lzfMAFvz+ZMM+G6ZmUONFvcG29unWPYfI2VStmv9M0cmWNxqY9aNQY3tHfjJq8n3ERGQp5QHTYuVNplz/d/IhmrK4uCNeYjUdX6glagM3DJbaMqnsQD+sJp3DEqUWmSJIViTmt9701NhoDYW9IsryyIjZY11DCjAIiXDcWE9XQG0yVYMvYi6sOoOo9VYRKysyXB153JOsaVeFATFmy/JMW4uNmUkFlccwbex1EGPVjKpOhbl3G8cnNp6NsZ4X7i2mp3yHNfOdmvt7RpU4KJyukzVZilGANtCLGxGo0gSuxcm4vsbD0159YDmYmyWysfQc/WOdvQEDuoNgRRP+jCRToRTyVmM2zPYsgII0J5awdhnDYpCdblzt+HTYHpe/wA4fUGLeILHRunWF+N1RuoINr8txDcjF1LWTNOSu4KMIluxQhShtmXlvtry7d4aTZioLeXpaFUiulg2Ayn8/WIxTLMfMGswOxJsYUrkGuh+I7C2N2pjUzXzFmUxp5gDy0fQEnUDK0tTbcKXNv8ASOkOqX7OTp0ir1rutSiMtgxBzcjbW36Rbp8iyDppeO1prYFjKc+Lxm+75gtRWLJl5mZVJ5sbAdTGtDjMt7BJgmX2C63POKF9K+FTp01fCbyy0F0va5JJuD1sPyhb9FtBNEx8oLKi53INshJ2uedgR7GEahNwJDdepAz8zrXjhTmg3FbTKe+4sGiuyqkTBofL13uYd4q+ShY9E/aF6Ji28eqjsHLgRK9UipcRHgeLeICxRA40DAC+X13iv1dQfCG/w/tFXoseeUCFYi9wb8ukDtLDifQHTLsM6pVYpMI8mUf3H+IxT1kzRW83eOYHiCbkUiaSCCDz11hnhfHTSZQWeC/4WG+XbXr0hRwMeZys2ibtP6nShO73jSZUxQV+kWUbsFmW6afzC+r+kyYxyy5Q9ST+0aMLnioj9LmqytS/nViYDrceWTuAx5C+3rFFlcfzwdZMsnncv+ViI2HESzWzNIs39rEj5EQBwOvqQsSOpZKPF3Uli25vYbegiKu4rIOXUnY2Hwg/kP17QnFQ76IuQc2O/t/gix8KcBMxztdVvfO3xG+5UHb1gseAsaqLG48RtwvhJnEeICEGpU7t0Mz+N+sXxgAAoFgBt0HSIKOkSSgRBYD/AC5PWJCveOxjxjEu0StFoTcRtaIwD1PyH8Rvr/ghwhxTMpr3+X8wKoaWbobdeh9RDh5XIAfOBZsnX12+UStjrkQgZ6mx0Xs4Knkdwf4hiCrC4+YhPMpNbwEytLIKErrrba3ptvb84IZmX7uZhUGWB6Y8te0KMVpWOw0/DbUHqpv6xiXxIVNnUnuAfzEM6bGJczQMD2Oh+RjX8WZdtwChlCdXMzLdRck5SLEfPnBhwB9HJGbtc6xbq3CJM4WZfcaEehiMYPlWyPfpm/kQgf4/GFr3BCKB+ZQMZrhJUPMJlkNuBfU9oZYbia1coPLOo01FrmFvHHBNdUkeGJeUG9gxJPrcC0VOjTEMPzBpEzKdTZSy/MRM+jofTKk0qZF4Iv8AeXLFsPIW7WDHax/eK3U1s1ZbZWIK63/Ywn4h45nVGRUkshXe+5PpCmqqqychV7hTvYWv7wKaRuCY3HpPC65gRfsR5hPGDTZ8lJhDAOBmjsoXPLHpHzhT4dNlkWU6G4juHBeP+NIXMLMNGB5ER1MSqtqJ7U5DlN0BXoRJ9IWEPO8NkYILgTGvbRTce4hFTzGlZ1ppjKZlg2uj9CwP+ax1DEMLE1CpAYNuDFWP0cEzFKP4ahgSDrp0H+5ifPp3JtZzXxkmxCOF8NBsg0KnM1tu/wA4L+knGBJpCo+8QCfwrzJ/znDqWJVLL3AJ5ki7NCOv4eOJSZ8qaSgcDI4F8pBuu+4uIHGowAIfubuU6cjC4Yi5T8Mq1mSwpOo27iA8U4WD6i6nf1gDE+F6zC2UTAJsok5JiEkactdVPOx9iYmp+JJpFlDk9ChPtoIE42U8T6hHGUb8Z79GCTeHpg8t7j9I3OChVF7ki9ySbEdLcocy/rswDJTOb8ymX82tEy8BYhPPnyyl9cx+S6fnBhXMBsiJ9zAfzKVWT/DNk3Nxp3FoIwrDbC7as35DpHRsN+hyxvMcsepsPkBeLTQfR9Ty/i19NPz3hpxORQnJ1erVxsTqcop8CzH4T6dYtWE/R/OmW8olL+Jt/Zd/0jpNLQSZQ+zRV721+e8a1GLKpte56CM8Cry5nK2XFmDcGSKexI8R/wATcv8ASuwhyZ+uVeY39LfzC95k1zsltwMzfnZYNlpse1vnY/tBhvSChGBQJmVLYHVr/wDSBEy99YyI8RDAtTbmyxvaNAD2+R/mNr+n+e8MEGeZIgeVrftYenP/ADsIKjUiNImQN5UQTaW8MGEassLKAwgYhnYfflC80IDMSQCxsAbaKugt+Z94s01YDeWLnSJXxgQw0Rmsmy/gf2JuIlkcVuPjl37qf2MEVEkW2gdZIybcz+sKVnB4MI1DpHF0ltCxU/3Aj84YSsTlvs6n3EUyulC+0V+rSzEi49CR+kNGocdzPGDOpTaSS/xS0b1UGIxgdOf+Uo9Bb9I5hS4vOU+Wa/8A3E/rFowjGJrDzOT7D+IYuoB7EwoR7lim8K0rbyxA0jgeRLfPKeYh6BgQfUEQRTz2O5goOYcrqfUG2HuSph1h8ZPsI9Mw4naZb2ERhz1jPiHrB7xB5geI8Jyp5HisWA1AstrwRT4EqIEWbNCrsAwHte17RIXMYzGApLup7mTz6GW4AfzAa2PWNZdFKXZQIhzQPUTSNjHi4HqbRjPxFGwEeartFOxPFZqoSHI16D+IUrWO98zsdRzPQwltTXQhjHcvc7GUXdx6A3/SAZ+P6gItyb2voNIR0kkdIZyZYzDTkf2hRzO03aBMLUzZoubDsCQPnaCKWj8wJG1+d97doIoZYy7QciwKpfJM8TN5KWES5do8ojYjaLAOIu5qAeg+Z/iN7RsY8YOpk8BG2WMLG0HPT//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prevencion-de-salud.com/wp-content/dieta-vegetarian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2276872"/>
            <a:ext cx="4762500" cy="388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1184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88232"/>
          </a:xfrm>
        </p:spPr>
        <p:txBody>
          <a:bodyPr>
            <a:normAutofit lnSpcReduction="10000"/>
          </a:bodyPr>
          <a:lstStyle/>
          <a:p>
            <a:pPr marL="0" indent="0" algn="ctr">
              <a:buNone/>
            </a:pPr>
            <a:r>
              <a:rPr lang="es-CO" dirty="0" smtClean="0"/>
              <a:t>El texto base para este tema dice:</a:t>
            </a:r>
            <a:r>
              <a:rPr lang="es-CO" b="1" dirty="0" smtClean="0"/>
              <a:t> </a:t>
            </a:r>
            <a:r>
              <a:rPr lang="es-CO" i="1" dirty="0" smtClean="0"/>
              <a:t>Así</a:t>
            </a:r>
            <a:r>
              <a:rPr lang="es-CO" i="1" dirty="0"/>
              <a:t>, pues, ya comáis ya bebáis, ya hagáis cualquiera otra cosa, hacedlo todo para gloria de Dios</a:t>
            </a:r>
            <a:r>
              <a:rPr lang="es-CO" i="1" dirty="0" smtClean="0"/>
              <a:t>.</a:t>
            </a:r>
            <a:r>
              <a:rPr lang="es-CO" b="1" dirty="0"/>
              <a:t> </a:t>
            </a:r>
            <a:endParaRPr lang="es-CO" b="1" dirty="0" smtClean="0"/>
          </a:p>
          <a:p>
            <a:pPr marL="0" indent="0" algn="ctr">
              <a:buNone/>
            </a:pPr>
            <a:r>
              <a:rPr lang="es-CO" b="1" dirty="0" smtClean="0">
                <a:solidFill>
                  <a:srgbClr val="FF0000"/>
                </a:solidFill>
              </a:rPr>
              <a:t>1 </a:t>
            </a:r>
            <a:r>
              <a:rPr lang="es-CO" b="1" dirty="0">
                <a:solidFill>
                  <a:srgbClr val="FF0000"/>
                </a:solidFill>
              </a:rPr>
              <a:t>Corintios 10:31</a:t>
            </a:r>
            <a:endParaRPr lang="es-CO" dirty="0">
              <a:solidFill>
                <a:srgbClr val="FF0000"/>
              </a:solidFill>
            </a:endParaRPr>
          </a:p>
        </p:txBody>
      </p:sp>
      <p:sp>
        <p:nvSpPr>
          <p:cNvPr id="4" name="AutoShape 2" descr="data:image/jpeg;base64,/9j/4AAQSkZJRgABAQAAAQABAAD/2wCEAAkGBhQSERUUExQVFRUWGBgZGBgXGBocGhccHRwXGhwYGhwXICYgGhokGhwYHy8gJCcpLCwtFx8xNTAqNSYsLCkBCQoKDgwOGg8PGjAkHyQpLCwsLCwsLCwsLCwsLCwsKiwsLCwpLCwpLCwsLCwsLCwsLCwsLCksLCwsLCwsLCwsLP/AABEIAP8AxgMBIgACEQEDEQH/xAAbAAACAwEBAQAAAAAAAAAAAAAEBQIDBgEAB//EAD0QAAECAwYCCQMDAwMEAwAAAAECEQADIQQFEjFBUWFxBhMigZGhscHwMkLRFFLxFWLhIzOCFkNyogeSsv/EABoBAAIDAQEAAAAAAAAAAAAAAAMEAQIFAAb/xAAuEQACAgEEAQMCBQQDAAAAAAAAAQIRAwQSITFBEyJRYXEFFDKRsVKBocHR4fH/2gAMAwEAAhEDEQA/AF1qzCXZ+D9w4xTbXmqKSo/SDUVJG1RQFvLeDJsvEg8u8HQjjEbTZgpIKhUhxuFattXWMhM02gexrlpBCiEFu09Cf8OOWW0HptQKWEBCxFasS6AEVJckDSv0iOFxNUnPGCTUFmYUYUzHgI5xTfZ18E7VLX2DQZsHq25HHjA3WKBICXUqieAarcfaCVzGLEZBu7Q1im0LqmjMdaP7+UdFsmQNY5SUqdf1O7n6eFdG4w2QHPzxgWYAQdQRkfnnFdltC8LIBUghqlL55AqNEvSp0jmnLlnXtLb2xLJQgkJonE4CVFnJL10dho0dVLwy1MFFmAZycwMtaaRZPA60JxApSl6HOYv6iNwEsl4tt8wokowtVanPcAD3dqJtWkRT5YD/AFFasAUMIBftMwAYtlmaDg8BXgjtJXQ6tw29YsVKKVEGpA0L6P30iIs6lAJIVhdgRxqzbHbnF41ZVptUO5ChNSS4SgJxFX7QGoMq5ACM8q3lThJmPVsIcHmdKQSqarq0yB2Ekus1ampJzIFAHpBaANGA0ZsojiCsnliwmagAAkhyXwvXjTwjy5q1aGubINTqXPGucOVJipQYgbxX1b8FtgJZEEKfCz579/gILtFjSv6gDRnyPiI7KQ2ZFYtQs7Nny+fiBSk7tBElVCq03UUgmWpbAFwSKDgdInZJaamuIZh3I25w1YfcAoZEb/iALRL6tluNQrNs3HllyUNRBFPeq8g3Ha78BYWwbC4OZ15aNC+RZ8w2FgM6+FWyLxeu0JWGGIHN96FgH031poM4qkhKSPuJq+bMGqflBHRtKmS+WWWU0Yfawi+XVoGlhi4189zx084JBgEuwsSCxHolHogktMkiod9s4gqeR9SxySHOQo5oPOLrVaAzpd8gBkK/jUQsmSVH6qFstuA38RDcY/Is5V0TExK50vGkFNSX7RbCWDZOSwZsxBOFMuYsFOAdXKdgwGHGK0G+ZgOzqSJ8tsTh2f6QWopqOR6wTbZK5s4OTgUgpWSBzDnLNou0uilkkI6xScJB7wacxQCOzVdo4WalQM/HT5wiySEywUoSSMOzczUVLCKUpLVpAfmgi+pXNAqcGQdwS7tQV7uTGPWC609X1isVEY1MrwAegcsMosWC27ZRKyWxKpEtAyP+5xwuw5annE26OpWVWazOy1fU1BonXx3gyaCQzsNMteYO2kRUkkljhGjAE+dPKOWC7QlWIkqWS7nSr048YH9Wy9eED2qQQoMQVAMrQpH2uQMyH8IFVOwDMOMuFGfmfY7CJz7QSrMFj847RVhzcksKOTwHufGDRSqykuywomTpSQSMIKiApyDXUDvGuvKPSruKSWIbYDWm7xfZFshtifOvvFiV0gcpyTrwWjFM6pWT/PCPJUHiMwd0UoDOxJgTCJ0WrXx8onLmEt5xSqukd/UsKZx1WqJui5E8VNAE1J4a84WW60koolSgo0G6RUEjQPWnF2pE7WSQlOYxAndgCML/ALc6QUUOxOzd1PCCx2xpgncuASzy5mHrDgAIBA17RYabjfbeC1JArmTmTvwj2JThIH0ycXBsbj1HjA0+0kO9f8v87ovLkiPAUiY4BIFQyeWXi7vyiYimysUAEVBU/Is3vFyA2sLS7DR5RGYpuMcjik1j0XpEchCA9DB/6NKUOsVOQ2H5iiyo7Yf5rELzvAYsLxePLGtJiUk5SFtss/8AqypgUMKFVB21y1Z9odFIzTUHIiMveVoZ8MRuK/DLUUmqVabcYtKLaB5sai24o1RBCVH+1vGAFKekMBPxSlk00G+kLgQWgElTAR5ImKbsVhCkftUfAxYqbtpEFhpr/uT89ItG6ZWXaYUJtfeCbNMzUB9KVK5sHhaqZBqJjSZh3AA7zX0ilOwvgTTCzPqfy0SWWPx9co9MLqTsBXv/AIiKldvkPz+Iaj0LS7CbGsV4N5j/ABFyqF4Es6qtvXw/kwQCBwgU1yEgyxSt6GKVGrCLQl3ZmAJLnT3L5CBFWmh+3j70iFFkyki4zAMyPGILmAF2NNhFM5YKnTQPQbDR+MRQuLuCKb2MQlIFSxOian/kSaHhEZc8ksdPyW8jC2VbHU3fyiU214SVZhmiHBt7SVJdjKQjCmYxHaAHFioHvyhVPX22+HP8RWm3lUvExDzAM3ySrUD+70iPXimYOtOcFUJJ8lHNNcDexICQdTploW+cok8D3bOcHvHiPzBaTXKFcipuxjG1XBxo9HcVY7FSS2VaQCC4+AxmL7tCkzHGvz8Q8uu2YZpOEELGEhQBTX5sINtN12eYoKVKTyClAeRi0tRHBP3JtBMORqDRjrDNK1F6uGbwhtYOjSpKeunukfYijq4nhq0aiUESh/pS5UvkA/iawlvK1KmH7ltsHbmRRI/BgL1U80tsVSOnK0XotA6hT5lZLbDfx9IGFpDgVc8DWCRJwp6tYL1CmLCumWUQUmWc0mgJqo8ToOMNpRa9wp7l0UpJP2kPv4a5RTNCuwrRKmO7Ui5MySQGRTfEv3I+CL0WiUQBhSa5Voabk6bxdOMekVdshaNhEbYsiSlIH1Kc8gGfzPlB0u1pH2Cn9p84l+udzgDsw7Ip4wNSXkI7EWIpqWcjfKhPtEEIWVFkk10BIyG0aKXaGBZI00FI4q1L3/8Ab8Rb1Uiuy+xJJsk0rQRLWRXJCjpuzQcbKv8AYr/6mDpdrmB6/wDsfh/zwhTeHSISjhJSVbJBJ5PQDvziu7e6RNbeztusswJcS1k6MG9flYHN1TyKpw1epGXl8PCIq6UlJGMEaHsu22RfbLhBibetScQWCNwPY6/iJc3jXJG2MmUpuWY1WA2xD2cRNNwLb65aDqHJi8SVlnmK5AD2ETNmqxWoAByST7QP1y2xFEvo+QkPNSWBBZJqXJ+coj/06GI63j9HkHMZu3XtMWSmWpQS7V1z8ngQWuaCXUXzrX1hlQm+Wwdx+DXo6PISkJMxZ7RyAFWAO9WasQm3TJTmuYRzT5unl4QBdlsTMBdKQod7jfKlaNBwYjIDugUssk+WSoxroIs6ZSR2U7Zr84aSLClScZASj9z0bKm9dee0JkFi/tG06QWiTLs1ns02VjQtFWJCkmlUkVzMBcldsJGaj2jKT7ysiSWKlVzekehZeHR3CsiWt0/3BjyOkehlS0/9RLyS+F+wptap6yoJlzQkFnSk1yqDr3GKk3ktBYzJgCQaKVUgZkv6aR9ZttiSr6ZiAOJHsYzVsmokrxFCJhGWIAsdw+ULY9ZjycbSksLSvcIL8nqsqJBBKps1KlKCziSlJyocyAx5iD7nvESLKlKQDiSEAFi5O4OuZeEfSNc2eBOUD2a5fbn4ZGK7mGNaFhVBiBSdyM/IQ64pwsHvcZ0l9jTWxYmKxMHIAfkAPFhFll6PzLVJxpOHAQkJ0Vkc9B+YDJjT3Dd4/TomGcpAStalJcBLPUF+A84QlNxXAzCKb5MhelzTZaKjD3v6cvKEt3XmUTk5/UEkcyAfUeEbS13WVylThOcKJOFTsnRksf8AGcYJV3L/AFKQkBQWtNNg4xHgM4awNTi7YLURcJKkb1SmryjxDc49MyIjuKkIvgNfB7FUu0cTpXNwByY+/lFsuSFoVhHbFQH+ofcANwKjPXKC/wCmHqgtw6cSgkvWlBwqNsvLuPJaMWwKYKkbEjnsQ+hFYV2XovJw4psztqKlLJoA6iE08K6kmGUtLACrsjE+bkB+VX4Qzs8hH+2JYImoSVnEgOKvR8TuDp+2CRbjaR0Ypy5Mr0iuQyEY0qxoJSC4JVUM4L7sG5Qr6Oz1KmLlPRny8xvT0jfdJUo6rqgMIYDl3R85mTUy5ikym7ICSQTnUsHzalfxB8c/Ug0ymfHsakjUS5rMak5GsSXaApwRp4Qkst6smtYYotrhw0Kyi4sjtDoXbKVKlImWYJUUlAUHJTgdKVFnqQSpyc4xV8XYqSspLq0SwzGXjwj6Om1KxhawoAk0JBDGobsg6cecK+kN6JTiWxJZwzaaKOgPppDEcrU6GJYU4bujA9H1nrVJ4F+YIb3jQLm1hHcDqmLWdczxJeGyjXOCZuZCMegmZaOySak7wz6TXy82UkETBLQkcchnv/MLbvu7rlgKcISCpZGYSmp7zkOJgNdgXaFTLQlICSoUr2WGQ4BIFYHGEX2TtsZm9kKJJcOXZvxHoSJXHo78pAncaq09WgBgPbyhFarWkkgOWzyYc9oBN5m0LSlyEuAo8HYwXeU4EgJThlIpLSPXmd4dWJLtGvFRnxHknZrUScCmKSOyfb2gCw9HlS52JK2lu+FqgZt4wUJ4dI2I9RDSXKUtQSgEk5AByT3QCbeP9Pkz82OG77EVo5ZQ46NWszJNoszVSygFJCkqSpwQyiAWYPUfUOMEo6EzsOOY0tPFyRzGg4mH109GJcpClpWZmJJCgpuzqRTI7udIUkuHxz2CjOKkuTC2uYqXL6tfZYlwBhA2YAnOENxW1arTMBT2Q4SWFMtczrD/AKRXeBMOHJ/mcLbFblSywCWKhUirE1HrB8bWx15Oy252P0S3A5CvGIT1AZRIW9wxFDqMx+YgQNcuHtAJJLsuiVgtBlrCmdjlvQgjweLbTeanUWYKYpHPbnAksucIo9OTt+YMtSguehJ+mjtnSsDjHdJKg0Z7IykUSkkkAdpR0Gp1MTvG2CzGUJ0shanw4WL5M6dKk15coeCelHZACaaZnnqYWX7dnXpxpGJQSUtuDtxcesaS0aUb7Zjw/EbyKuF8gd5Wdak410fR698YkXSQVlIUXUomjhztG0lSZy0ATEKSRqr8GrxSbMEJOkVwYZcp8IY1mtgktvLMYJZxMQRw1pGnsNhCgKgFqABz7RbPldbLy0puOMBXPaQlVcxEajHtQ1+HOGpTvsd3VLmCbhnTFdWwwtQEvkSa5NTjBXSSxSxIVXCC4i+zMpBcAgtnA9tAwtptpCjXKaNd6erS6MPY7yCRh6vCP7fd4LVbgpWVOUXT7OnFkIpnSA6FpqHD+L+VYMnukl8mfm0+xcGysVwCVKK1zVJKknsS2diHZTuDyjH2K9lJlLlKYFVSAX/t4V0y00jSTL362UoOxAqIxvSa1TFku79kIUkDIAAg04CsaGXDGNRSE5PYuy1So5GZnW5ajVTN81jkV9Ji7zr4NLdsvqwI9OtSgTi4sPePpSZ1iRLZJsyGFQFIccCXjN3tOkzgGVLWokihD00p6QlHXb+FF0bDy+nFKjNXKkrWVHJJ8/49Y+xf/H10pTJ64jtrJYnRIpTmX8o+Y3RY+wSnJSyUjhkK65Ax9tuiz9XJlpb6UJHkCYrmlukIZZOgycsMxyPhChdjMo4kuUGoqWSdCoagaHahyEWX3aChOOuFOYGfzhxi66baFyUKBcEN4FvaF5OmA2+0R27o8ic4DJS6idizOoDTN29Iz9ouGUkiUn60KddNtydyxDaHhG+tklGGlNKFs6NSM1fFn6hXYAwHPnxi0Z8UWW59sUWMyjM6rClw50yNR7jugi+LoTh6yXkPqD05jjGXt9vKbT2T2iGc6J+p+5zBV3dLWXh+wZA5njXeOlF/2GIq3wyiSghXKvr/AD3RbdB6y0KOeEU8vzAl6XykzJiwAkHIDgM+8ue+K+js4kTFpzLDzJ/EFwrbNSl4JzxbwSjHthV73kQHd1A4VNpt84w0u61EtXIV73jD9I7R2wC4W9eIz7xGi6PWhSkYzqoADgI2Ie48rmi4Rtj6cCSYAvOUAnifSD584APCi8p3Zr9R8uEMNKhXHbdi1FtEtaUvsDyjP3pPwWgoFC5PiXgxdzTppnTQP9OXUvqEirDXIxy6eiFrts4rlpARkZiiyRpm1TT5rnZZwa9z6+p6P8PU8L3rpmiuq3lSANE5mKLTbwXY0Ea+x9D5FjlIStRmqUWyOEltk6c4pVe0iTMVL6qUDhBR2QAo1cOwAy11MYctXG6xxbPSfnVXCMdYrsm2jGqXhCJYdalKCQNhzMC2eXgSUKz24xo+kF7i0sMCpLUKU1B5t9XPyhtdlssypTT5UpISkupQAWtbBggdpStdtIu87jTr/oSeocm2z5+i2oSDiWEnR6Pw9u7jCm13w6glIJJyAzJ0jV3hc0uYsgIArRKsjsHzBbxiy77tkJSEpTgALkAB3/uJrSNBazHk90hKWKUn2fO1XevEcQwnUM/ofePRub56JzFqCpaQQRVyH8+DR6Ht03ylwKOWBOtyNbc1jQEk4U8KCM9enVrnqmCWBTDlm33d8aO60mZKZwxZyM+UZW+rIuzzGP0mqSfTu/EY0JNNqzTnyrZ1CwlLABIAyGURkXovrEgzJjABnWotmKOaaZQAu1uIDm2nCpJ3f2gsVYN1aPrN42pcuyGaCVgJ7aFFwQWFDmCO8cIH6AXgf0stCnJK114OfndGUF6LXZVpxkugipplSDrkvkITLAyCe0P7jU/OMLteyvqWnDn6H0W12gBn1I9flYzvSy1uAkZkiFdovztgk1zbaBpFtE1SlrGJMtOIh82yHefQxEV8nRj8CC3yVKnrWEKKUpBJGTB8/AUgG0nEXDu3fDifaZ884KALJCUJ7KAzklj/AG5k7mFn9LmYVqxICUKKWCnKlAAnCCzgOASdSBDCTk6RDW3sWWlCia6a5iNJcQEqVXUv5fhoDst2Bct+tCV4gkJUCAr/AJ922oygqwWkSnlzEkkNyZg3iKxee5e1oJHkV3tZjabZglgOlDkqLJAGaiToHHeQM4dXAlJVhUtKEy0kh3AU3FszxEHS1yZqFJKWcUIoQ1Q3F23hOAqQtgVHH2WwpL7McWr7DTuax51sq6fj6iefSRnK5jqaSTkSdtBxcQutC8S98Lknc/iDZKpRQApSxRjhUO1zJBLaUaggyz35KlJwSZYbUk9o8zn4RMtXxSVsTX4Y93fB67LVKRZmmApMwKwK+0kCssvvk/GBx00TMUiUUlMsdkhJCUD9rsHLkEGooYG6bWsJTLlLThIHZcglyAa5/cRzB0ZMZ22LSSko6wqUAV4mqoNVLVoHFf4yHiWRuUvJq3XBspl9svDJ7SSQ6lP2gAzAUwgDXPOAL6KFHCl2+4kgkKzYKLkjPWKZclCZfWSpqVABGJMwdoFT0xJzIyJIimeFAjEnwIY57wts2vgummUTbKyHSqpLB86Z6sRpDa4p60/QpKVUC8SD2g74SSddxCS3LcMUKT3UzJp5RbYJCllKRjcM2jMXBrrBX+nkirNvNuQKZdVTGBAwsHocg7l9y0IrzCbICsy5hWrJ0kJzrnrxjVWaUOrK5iiEjZRALZqoz1FP4bDXt0gmTpjOVSwSyV1fv/mGtFKMeXG3/AlnwZMi9suP5EdtvabM+pZI0AoB4e8eg6bcYm9qRT9yFZpP4j0by1GP5Mp6drij10X8UEMaOCRGssc6RbDhmhLDJzV8tIzk3oMtAxBYxN9I9HPrGdn9ZKVUKQe+v5jDzRjP9D5+T0FuqZpulXQhcgGZK7UvZ6p/I45xkeqJ5jSNfdHS6ZhAmMoDQnPjD+Umy2nMBEw7AB+ehimKWTGqyclfTtcGHu680yxhUnT5SGUmfLmGgWDuhJ8wBGrs/RtAfErLIJTnx4QFMvCRZ1tMmCWR+4EZs0TJpv29h7dcmcVds5zhTMLjVCh55RpLsumYmzFGBQmTCCqo7IGQBf45hpd1oExIIyxFixrShroYPTMOOmggEsknwVTrlCWfcizLCUqTLLNiqotR2yhX/wBJlEtSRMx1KkhsJCmahc/UABXgeeknzlZQKsmIhllB3Hg6Tc+WYuw2NRmiUQopxAsSySMy7a6U8o2FoueQVmYZacRYCpIAAAAAJoGAEA3XJdUxag6gpSU/+NPP8wV/UpUubgnghC0dlbkBKg7uRozecGz5p5HbfQMtl2WXRkJ4UEeVcRmWhKyhkBDuSBXLI1ZtR+IaLsq5olmzzEIStLlQHaIAYEYcyDrx1cxYno4lwqZPnzNfqCUg6/SARyduEIy1Sr28EKLXbsqnWWQlJM1clIyyBb5m0LkybEokolTZis+wlYB4U7I50jT2Po9Ilh0y0jiznxLmCVIDM0LvNKu3/BZUz51e9snFBSEFLEYwpIClpYhia4glmxChZ2pTOT7OUzHQpjiCVJIowAY11d8tY+kdIbqE9IzCk1SoZ941FT8pHz+/0LTMBUh2V9SS6CMT11SrSu0OabKp9HNV2gO1TFOQpFQoppWorrWPInDUlhu9PWKbRMJKlE1KlEgaVGR8fCJlJGmg8oZZVIOmKxD66/UMvcZQdcEz/Vz7VWYpLE801hKJpPBmHH40H3RaMMxKtXHq/oIE4ros76HfTe/whIsyPtABbllGWsxpAF6WxU2etasypR8zBNnmOIdWPbFF0/AdLmqBdBwnI8R3x6K8W0ciVJoq8cX4N5aEsW1gYWYLooBQ2MFg9YgKJ7Seyo77KiBlxlqbC0CWzo5Z5lVICTuklJ8s+94z94dGpkrtSZhWNiAD5ZxqFqMVTAWg0c8kU2GeubpGUUUSCKcHpmNIdWe8k2glaSCpKQJiBnT7gNe72hbeVxmYrGmh9eY1iux9EylQWFrSeDDuppB92OSsiSkaeyzmbaLf1XbJ3hVZZEwKqtxyqefHjBzQs410SyyfNcwLaJ5AolSlbAUar10q3jBARBUyUSmgNBpTvjooJGF/Yytjnz5QJVJUQpZL1+6rOMmy7ob2gy5icCw4OhDd4/IhlZp2hDg0rUQPe9jGHYupmowr2anz4aPFMuVxlurgt6SXAiRY5tnUF2eYWSCAlVQxzFflIc3T03AARPBStMt1E0CiNiN4w9nmzpK1qc4MVUqNCA700LbecP0WSXaJYWO0lQcPF8uCGTmX7gpw2m6N9yksyhUAtTI6+sVG/paiUpUCRmAQe/jHy+z3VjJCrQUJoFJJJUW0A7u6G10LscqY6ULxfvUsv4BhXlFHo40+bZEUjb9e9YTX9dInhZBwKQlJxAOVFSsISdCHzggW5C6yyCRmBrw57RchbgKQdKagjYjUU8tIzdksGRSYZq1wfMbYFylFM6VhVw1GT1odaxWq0oU/aI4EfikbW8ZSgVlcsKxAgE9sDIONRTSM1abqQrCEs9cXaHixjWx5ozFXCSFX6gFXZUgczGo6IXckqmzlsUS0sOberf8A6hWro+Eh1kgaOHHl3wbeNs/T2GVLlljNxLfIsSW8mhhbZ8RLU12Zq8BimFQFCaRyzApPAxfZASKwZ1ACXOTQ03XtO+pPGlIdRzj0Z2dPKi78BHobWk45Zny1fPB9J6P3qFIClfcGWNjrDooYkZjQ7jSMBc9pKJwD9hdDwIyMbmzTcaG+5HmnbujA1OP0p/Q1uuCQRHFSIlij0L2QVpTFyF6RfY7sxDEssjbU/wCOMdtN7ybPQMCaUdz/AMtAIsm7pcg5TSICyk1YJ/8AKnkax6XZ3+lQNWpvtC22XzMmumQjYus4WrnWudHAPc8OrLJEvCkZ5k7neCwjKXZELlOq6FdrtfUrOJOTAPkTU6fPCDrvtoWxWUqfZg3IhvCC7XdnWuSAQd/nzeE8u6VWZRJGKUa5VTwO44/yTVS4HI7JRryOJkhNWeu/ytfSArylYpQJzBBr4HvyrBEm2JKFVoPGnwwj6XXyJVlDGuMAV3imSDyLajoJ2vuZa+ZpNAzB3arkPE+hVsIKpJybGng5r45wnm3ylScRNDTb5/mPXVehSVzEA17KdaVJ102O0Hx4pKDjQPUTilbNZfVg/wC4lLkZ8t+6EFpS+UGpvqcNlDUa+GtI5Zpcie4Dy1/25eBy5Ui8G0uRfd8C267y6mcFKBIFCHZwdOMfQ5N4SsCVhWHrA7NRtFF9c8m4vSMPeXRlSU40K6xhUZHmD7QUbUEjDsGG1IDq1GaVchcfN3wbKReaTMKQCsfuQHA2B48n84LmSJC/rSP+SSPUR82uzpYuUlh2hn35mHEjp2dR4QpP8OrqyVJNGpndH7JhKkS5ZUAcOE6mmlPGMN07KOuloT/20gHaC7y6VY5kpQDYCSTu4YNyjOWqf1s9a6lzrD2mwvHy2BkW2WXQRy+Z+GW2qqe5gmUiEd62nHMYVCYewQ3ZOQGoybYA6aR6OgRyNijGs0tkux045qhLTm33U2GkaC5r2CmUkuUFjl4nmIxNp6wg4svmv4iHRu9ernKeiCyS2jZN3xiajB6kW7to3nnVpH1ZbO4yOXIxZZ5WJaU6FQB5PXygOwLChhOmXuPfughyODRhVtYdjC/LSQSkukBjs9SG5CtB7QqslxpnIXMWvGVZKr2CPuOLJW/KHUu3ptCTLWMK8gx+rYg6K4esKUXFMQFhMzkKpDDQsaKzLxe3s2rh/wAiUlKE978f4MhftvtUqfLKwkhP+2qWFYFAuGejFnp/MfQrJYVJSMWbDb2pGfsl5LDS1AUoQpiHqcSWamWrV4Qzst+kS1YEpmoQ3ZxEKQGLhyCCB84M422qa/YaeqhLnp+R7JWQxHzOLBacRwmWeZZm374ziumcoMMCiSWoUhINOySTTPaBL06SIwtMnhAJA6uUasQo1VmcjVLaDWCptcA98Je5tIv6SWQSEqmJUlKauCoDwePnN9WqZamlSQZgHaKqZsWD6U840v8AWrPjSg2dHVTAUlamWSQHZ1u/ZxPSj98IguYqcpFlSmVKCiFhIKg6QHCFHdIdhQ11Jg2OO121+/RXJrUlUOX8i26ujstaWnrXLmMcKQ2EEZFZINHI8TBcuyplql9TgdIAUMTOTSgXmxri17nhjY5RxGaJaV41hAGGuDIKI0qM2q+mZKm3UoqU6RiNcTMOOdSM22eJnnp8vgSbyZXYD+neWhYqskZE10LDIa0y9qL1QZUyXMFCXB4kNX2h8LEiUnFMUEJGp9Epzc+8Z212jrl4mZIokcN+ZheE90rXXI9CLjGmOrJbOzwUB88HgeZLHPgfY/zHrFJIFcn/ADBKJPrE8MKm0Zld0LBURUO4GvlnFIG4jd2Syh61j1vuWVMBxJHzlB46iuJAtrXTMIscYusaQCIcTuiwdkKU5yDYss+OURm9GlobCtKhoSGpvR3gk9Rijw2VqTYnvS3kdkUeFiEtDa+bAmWACcU0kkq0I2bSAbPZlrBwpduI94c02fFsu6ENRGblRVHItNnUMxHYd9SPz/kU2sd3nPCJKydi3oIyUmnr+YMvu8sbISaO52ppAlnDwrji4rkdzTTfB9I6N3r1koKftpYK5jInnTzjVTQ7KH0qHgdR3R8p6OW4yZ4f6V9k8NjH027JuIGWdap5j8h4wNZi9OfHRoYJ74FmAHPKDJImBBKFBQGi3PgoVgQQbY5zAgwvCnwwk/lCy234Kom2dakgmqClQ1DsSkj/ADANqtdiUC4VKxZlMtSSRkXKQRw1hhaZVVE1gJn7onbFdfydtTA5AsCZa5fXLKVBIIVUhmYgqS4/yeEUmzWHGF9cCoOA6eylJaiQzvQVc+EHTJST9qeNBWBJtjQckh+X4gim/wCplPy8HxQLZ7Jd6C65q5vaKkjCo4STpTaneeEMxf1kl/RKm8AEN39siBk2IJGUXGyJ1jpPf22/7lo4Yx6SB5nS0VMqQXP7iB6AwGq+LUouEy0bEOpQ71U8oY/pUR5KQMhFPZHpf7DKPgSTrCuarFNUpat1FzBVluvN6QydsqRzGIl5G0SoopFmYAD/AAIgHgjGIiEvHRkyGrCrEawXMyhWq3ol5zEjhr4QN/1PL+lIUt6UH5gkU2+gUml5NLd0pSZE2Yj/AHFhSJb6aP4+kZ62E2QIlqaZQlTmp1JSdKk842ktIRLSNEgQglWRMzHNmB8RYPokZAeselWjxzxLHJHk56ycczyJ/wDh85ve2pmTSUhQGymceEFXRLrTIx2+7MDaVkfST8Ab5SIIuiju3L/ELZNB7dsGPR1q/VLyWXiSFZR6B5tgbcxyBrRZEgn5yAknJBJoGJLNoB8MXSJeGsVTFOa5uXjvXEQyQ+xhLL6Rtej1vKpYc9pDV1Iqx9u6MTZLSk5sIf3RbkoWDiDZEc9YT1WPfD7B9Pk2T+jN6ifjGJIYKPaH7Va9xzjqkkQvsczCWfsqp36GChO8RGFVGt9jqplCIBbnF1oU5eKFLaOsskdI4RXhrHQ5iu0zQmq1Acy0TZNUTKw0VrmvCydfkpORKuQgGb0kP2IA4kvF1jkyN0UPlERUu0ACMyu/JqvubkBFRBVVRJ7yYJ6NdlfUNBMvVAzWO6vpAc6+x9qSedPnlCmkcVaABmIusaKubDlXvMP7U9x93gWbalqzWT6QGq3J3eIKt0Gjik+kBllXlhqUDh3wz6OWILtUtm7NS3CuvERnRaXzLRvegdmQEFQqTmTn/H4hzTaaTmmxDV6uMMbUe3waK/J3YAGpgSeQJYGw+eUU2y3dZOCRkPnznELytem1I34rg8u+zKWyQyjq5f3YwRLRSKJ811wQFRCDzsGnI2j0VWlRJzjkQFinRnrVLCpgCaEglW1Gr3wuSty20XTLGXJJLnMxXJseEu0Z6So2XJPwdBi5E4x5cvhEBJO0d2UPoPRW8uukBJPalnCeIah9u6Hk+8paRiWtKVDsqc57cy0YHona+rnCtFdk+x+bmGPSButoaO8Ymowbcv0fP/JqYcu6H1Hc/pRJH0hSjyYeJhXaOlCz9KUpHGphIVCB5tvQNXiscKvhBHk+WNZ98zl/eQP7ez5isBqLlyXO5LmAjeD5A+kR/W93vB44J/AGWaHyHEiIqtA2gL9S44xWtbwaOlfkDLUpdBv6zaKl2/TaF80l6RabEtKAspOFWR05PoeGcHjpoLsG88mW/rCTBUqRiTlX1hfLVUd3tGiumwqWahg2ft7wVwhFcIo5tq2zNzkkGOJrD21XYO+KZF2amJ3IBaYqCax9U6NWTqLIVHMpfxy9YxlyXMJloSDk7nkI3t9TgmQQNWHzyhzAu2Z2qyW1FCq5y6yo/HMD33b8LlvlPndF13UlnifnvCe/FcaQz1EVhFOYCiaVF/n8wQu0UgWyzABWIWma5gfSG3C5FRmmPRyOxAYbKu99HiIugHICHkmU0WBEZ6Lb2Z/+jcBFM6541HVCIqkjWJJ9RmPTYCkuM/SLlWVSyCpVAGAAD6698aQ2BMR/p6RESipdl45nHoz4utGxVzLxw3I+QSBwH4jR9QnJo71YiFtXRDySZmF9Hw3wQvnXMpOkbNch4r/T7xbcdvZif0itjHlSiBURsF2JO0A2m7CpwBEWTvEtjsoUcoa3ReiAibIWWOMkAsygchXX8wEiQUK7OsVTLmmrUpQS4P8AcmvnFZQUuGwuOTTOWAJ64AhLPVwG86R9AvC1IeWhJT2EJHZZhTKlN/KMDI6OTcQ7P/sn8xorJdK5ayFZMNecUnBOalZeb9jR22hAOcAz5gakOf6ckly8cVYUgRamJpoH6KWd5ilftDDv/jzg6/ZzkJ4/j/EE3PJTLQSzOX9vSFAVjtAfQ1+c41MSrGl8/wCzNyPdlb+P9DCeRLlgbD4Yy952nEQNI0V/zQB85xll9pzF5vwgmnXG5kMUcd4gTEoEOUdMejwMejjj/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t0.gstatic.com/images?q=tbn:ANd9GcRsKC_Va7npRYtVkdHOAsIb4NAw6ZyXSlHNZ6fr93bX20dQG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2924944"/>
            <a:ext cx="3975993" cy="353943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48167" y="2924944"/>
            <a:ext cx="4572000" cy="3539430"/>
          </a:xfrm>
          <a:prstGeom prst="rect">
            <a:avLst/>
          </a:prstGeom>
        </p:spPr>
        <p:txBody>
          <a:bodyPr>
            <a:spAutoFit/>
          </a:bodyPr>
          <a:lstStyle/>
          <a:p>
            <a:pPr algn="ctr"/>
            <a:r>
              <a:rPr lang="es-CO" sz="3200" dirty="0"/>
              <a:t>Como Daniel y sus tres </a:t>
            </a:r>
            <a:r>
              <a:rPr lang="es-CO" sz="3200" dirty="0" smtClean="0"/>
              <a:t>amigos valientes,  </a:t>
            </a:r>
            <a:r>
              <a:rPr lang="es-CO" sz="3200" dirty="0"/>
              <a:t>que </a:t>
            </a:r>
            <a:r>
              <a:rPr lang="es-CO" sz="3200" dirty="0" smtClean="0"/>
              <a:t>aunque </a:t>
            </a:r>
            <a:r>
              <a:rPr lang="es-CO" sz="3200" dirty="0"/>
              <a:t>estaban en medio de </a:t>
            </a:r>
            <a:r>
              <a:rPr lang="es-CO" sz="3200" dirty="0" smtClean="0"/>
              <a:t>incrédulos, </a:t>
            </a:r>
            <a:r>
              <a:rPr lang="es-CO" sz="3200" dirty="0"/>
              <a:t>no temieron darle gloria a Dios por medio de la alimentación.</a:t>
            </a:r>
          </a:p>
        </p:txBody>
      </p:sp>
    </p:spTree>
    <p:extLst>
      <p:ext uri="{BB962C8B-B14F-4D97-AF65-F5344CB8AC3E}">
        <p14:creationId xmlns:p14="http://schemas.microsoft.com/office/powerpoint/2010/main" val="681851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936104"/>
          </a:xfrm>
        </p:spPr>
        <p:txBody>
          <a:bodyPr>
            <a:normAutofit/>
          </a:bodyPr>
          <a:lstStyle/>
          <a:p>
            <a:pPr marL="0" indent="0">
              <a:buNone/>
            </a:pPr>
            <a:r>
              <a:rPr lang="es-CO" sz="4000" b="1" dirty="0" smtClean="0">
                <a:solidFill>
                  <a:srgbClr val="FF0000"/>
                </a:solidFill>
                <a:latin typeface="Agency FB" pitchFamily="34" charset="0"/>
              </a:rPr>
              <a:t>¿Cómo considera Dios el cuerpo de sus hijos?</a:t>
            </a:r>
          </a:p>
        </p:txBody>
      </p:sp>
      <p:sp>
        <p:nvSpPr>
          <p:cNvPr id="4" name="3 Rectángulo"/>
          <p:cNvSpPr/>
          <p:nvPr/>
        </p:nvSpPr>
        <p:spPr>
          <a:xfrm>
            <a:off x="539553" y="1632591"/>
            <a:ext cx="5040560" cy="2308324"/>
          </a:xfrm>
          <a:prstGeom prst="rect">
            <a:avLst/>
          </a:prstGeom>
        </p:spPr>
        <p:txBody>
          <a:bodyPr wrap="square">
            <a:spAutoFit/>
          </a:bodyPr>
          <a:lstStyle/>
          <a:p>
            <a:r>
              <a:rPr lang="es-CO" sz="2400" b="1" dirty="0">
                <a:solidFill>
                  <a:srgbClr val="FF0000"/>
                </a:solidFill>
              </a:rPr>
              <a:t>1 </a:t>
            </a:r>
            <a:r>
              <a:rPr lang="es-CO" sz="2400" b="1" dirty="0" smtClean="0">
                <a:solidFill>
                  <a:srgbClr val="FF0000"/>
                </a:solidFill>
              </a:rPr>
              <a:t>Cor.3:16,17</a:t>
            </a:r>
            <a:r>
              <a:rPr lang="es-CO" sz="2400" dirty="0" smtClean="0"/>
              <a:t>. ¿No </a:t>
            </a:r>
            <a:r>
              <a:rPr lang="es-CO" sz="2400" dirty="0"/>
              <a:t>sabéis que sois templo de Dios y que el Espíritu de Dios habita en vosotros? </a:t>
            </a:r>
            <a:r>
              <a:rPr lang="es-CO" sz="2400" dirty="0" smtClean="0"/>
              <a:t> </a:t>
            </a:r>
            <a:r>
              <a:rPr lang="es-CO" sz="2400" b="1" baseline="30000" dirty="0" smtClean="0"/>
              <a:t>17 </a:t>
            </a:r>
            <a:r>
              <a:rPr lang="es-CO" sz="2400" dirty="0"/>
              <a:t>Al que destruya el templo de Dios, a ese Dios lo destruirá. Pues el templo de Dios es santo; y ese templo sois vosotros</a:t>
            </a:r>
            <a:r>
              <a:rPr lang="es-CO" sz="2400" dirty="0" smtClean="0"/>
              <a:t>. </a:t>
            </a:r>
            <a:endParaRPr lang="es-CO" sz="2400" dirty="0"/>
          </a:p>
        </p:txBody>
      </p:sp>
      <p:sp>
        <p:nvSpPr>
          <p:cNvPr id="5" name="4 Rectángulo"/>
          <p:cNvSpPr/>
          <p:nvPr/>
        </p:nvSpPr>
        <p:spPr>
          <a:xfrm>
            <a:off x="395536" y="4341996"/>
            <a:ext cx="8424936" cy="1938992"/>
          </a:xfrm>
          <a:prstGeom prst="rect">
            <a:avLst/>
          </a:prstGeom>
        </p:spPr>
        <p:txBody>
          <a:bodyPr wrap="square">
            <a:spAutoFit/>
          </a:bodyPr>
          <a:lstStyle/>
          <a:p>
            <a:pPr algn="ctr"/>
            <a:r>
              <a:rPr lang="es-CO" sz="2400" b="1" dirty="0" smtClean="0">
                <a:solidFill>
                  <a:srgbClr val="FF0000"/>
                </a:solidFill>
              </a:rPr>
              <a:t>1 Cor.6:19,20</a:t>
            </a:r>
            <a:r>
              <a:rPr lang="es-CO" sz="2400" b="1" baseline="30000" dirty="0" smtClean="0"/>
              <a:t>.</a:t>
            </a:r>
            <a:r>
              <a:rPr lang="es-CO" sz="2400" b="1" dirty="0" smtClean="0"/>
              <a:t> </a:t>
            </a:r>
            <a:r>
              <a:rPr lang="es-CO" sz="2400" dirty="0" smtClean="0"/>
              <a:t>¿O </a:t>
            </a:r>
            <a:r>
              <a:rPr lang="es-CO" sz="2400" dirty="0"/>
              <a:t>no sabéis que vuestro cuerpo es templo del Espíritu Santo que está en vosotros, que lo habéis recibido de Dios y que no os pertenecéis a vosotros mismos</a:t>
            </a:r>
            <a:r>
              <a:rPr lang="es-CO" sz="2400" dirty="0" smtClean="0"/>
              <a:t>?]</a:t>
            </a:r>
            <a:endParaRPr lang="es-CO" sz="2400" dirty="0"/>
          </a:p>
          <a:p>
            <a:pPr algn="ctr"/>
            <a:r>
              <a:rPr lang="es-CO" sz="2400" b="1" baseline="30000" dirty="0"/>
              <a:t>20 </a:t>
            </a:r>
            <a:r>
              <a:rPr lang="es-CO" sz="2400" dirty="0"/>
              <a:t>Se ha pagado por vosotros un buen precio. Glorificad, pues, a Dios en vuestro cuerpo. </a:t>
            </a:r>
            <a:r>
              <a:rPr lang="es-CO" dirty="0" smtClean="0"/>
              <a:t>. </a:t>
            </a:r>
            <a:endParaRPr lang="es-CO" dirty="0"/>
          </a:p>
        </p:txBody>
      </p:sp>
      <p:pic>
        <p:nvPicPr>
          <p:cNvPr id="3074" name="Picture 2" descr="http://terapiaconangeles.bligoo.com/media/users/12/637900/images/public/70298/13.jpg?v=13434036539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59" y="1632591"/>
            <a:ext cx="2808313" cy="230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7663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528392"/>
          </a:xfrm>
        </p:spPr>
        <p:txBody>
          <a:bodyPr>
            <a:normAutofit fontScale="92500"/>
          </a:bodyPr>
          <a:lstStyle/>
          <a:p>
            <a:pPr marL="0" indent="0" algn="ctr">
              <a:buNone/>
            </a:pPr>
            <a:r>
              <a:rPr lang="es-CO" dirty="0" smtClean="0"/>
              <a:t>Dios </a:t>
            </a:r>
            <a:r>
              <a:rPr lang="es-CO" dirty="0"/>
              <a:t>asigna a la raza humana un valor muy alto, según se deduce del precio infinito que pagó por la redención del hombre. Ese hecho revela la importancia de cada ser humano. Jesús habría venido a la tierra y dado su vida si hubiera habido sólo un </a:t>
            </a:r>
            <a:r>
              <a:rPr lang="es-CO" dirty="0" smtClean="0"/>
              <a:t>pecador. </a:t>
            </a:r>
          </a:p>
          <a:p>
            <a:pPr marL="0" indent="0" algn="ctr">
              <a:buNone/>
            </a:pPr>
            <a:r>
              <a:rPr lang="es-CO" dirty="0" smtClean="0">
                <a:solidFill>
                  <a:srgbClr val="FF0000"/>
                </a:solidFill>
              </a:rPr>
              <a:t>(</a:t>
            </a:r>
            <a:r>
              <a:rPr lang="es-CO" dirty="0">
                <a:solidFill>
                  <a:srgbClr val="FF0000"/>
                </a:solidFill>
              </a:rPr>
              <a:t>ver </a:t>
            </a:r>
            <a:r>
              <a:rPr lang="es-CO" dirty="0" smtClean="0">
                <a:solidFill>
                  <a:srgbClr val="FF0000"/>
                </a:solidFill>
              </a:rPr>
              <a:t>Mat.18:12-14</a:t>
            </a:r>
            <a:r>
              <a:rPr lang="es-CO" dirty="0">
                <a:solidFill>
                  <a:srgbClr val="FF0000"/>
                </a:solidFill>
              </a:rPr>
              <a:t>; </a:t>
            </a:r>
            <a:r>
              <a:rPr lang="es-CO" dirty="0" smtClean="0">
                <a:solidFill>
                  <a:srgbClr val="FF0000"/>
                </a:solidFill>
              </a:rPr>
              <a:t>Ministerio de la Bondad </a:t>
            </a:r>
            <a:r>
              <a:rPr lang="es-CO" dirty="0">
                <a:solidFill>
                  <a:srgbClr val="FF0000"/>
                </a:solidFill>
              </a:rPr>
              <a:t>261). </a:t>
            </a:r>
            <a:endParaRPr lang="es-CO" dirty="0" smtClean="0">
              <a:solidFill>
                <a:srgbClr val="FF0000"/>
              </a:solidFill>
            </a:endParaRPr>
          </a:p>
        </p:txBody>
      </p:sp>
      <p:sp>
        <p:nvSpPr>
          <p:cNvPr id="4" name="3 Rectángulo"/>
          <p:cNvSpPr/>
          <p:nvPr/>
        </p:nvSpPr>
        <p:spPr>
          <a:xfrm>
            <a:off x="170384" y="3849311"/>
            <a:ext cx="5904656" cy="2677656"/>
          </a:xfrm>
          <a:prstGeom prst="rect">
            <a:avLst/>
          </a:prstGeom>
        </p:spPr>
        <p:txBody>
          <a:bodyPr wrap="square">
            <a:spAutoFit/>
          </a:bodyPr>
          <a:lstStyle/>
          <a:p>
            <a:pPr algn="ctr"/>
            <a:r>
              <a:rPr lang="es-CO" sz="2800" dirty="0"/>
              <a:t>El pecador redimido, comprado por un valor infinito, está moralmente obligado a vivir solamente para Dios, a obedecer todas sus órdenes y a “huir” de toda forma de </a:t>
            </a:r>
            <a:r>
              <a:rPr lang="es-CO" sz="2800" dirty="0" smtClean="0"/>
              <a:t>libertinaje.</a:t>
            </a:r>
          </a:p>
          <a:p>
            <a:pPr algn="ctr"/>
            <a:r>
              <a:rPr lang="es-CO" sz="2800" dirty="0" smtClean="0"/>
              <a:t> </a:t>
            </a:r>
            <a:r>
              <a:rPr lang="es-CO" sz="2800" dirty="0">
                <a:solidFill>
                  <a:srgbClr val="FF0000"/>
                </a:solidFill>
              </a:rPr>
              <a:t>(ver 3JT 339; CS 528). </a:t>
            </a:r>
          </a:p>
        </p:txBody>
      </p:sp>
      <p:pic>
        <p:nvPicPr>
          <p:cNvPr id="4098" name="Picture 2" descr="http://t1.gstatic.com/images?q=tbn:ANd9GcTJ71HikMR0IpUmrFx4ZvqRh8a4WJWk_yzGMjtTVYVw-EFxXJ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844756"/>
            <a:ext cx="2664296" cy="2680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382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4098"/>
                                        </p:tgtEl>
                                        <p:attrNameLst>
                                          <p:attrName>style.visibility</p:attrName>
                                        </p:attrNameLst>
                                      </p:cBhvr>
                                      <p:to>
                                        <p:strVal val="visible"/>
                                      </p:to>
                                    </p:set>
                                    <p:anim calcmode="lin" valueType="num">
                                      <p:cBhvr>
                                        <p:cTn id="41" dur="1000" fill="hold"/>
                                        <p:tgtEl>
                                          <p:spTgt spid="4098"/>
                                        </p:tgtEl>
                                        <p:attrNameLst>
                                          <p:attrName>ppt_w</p:attrName>
                                        </p:attrNameLst>
                                      </p:cBhvr>
                                      <p:tavLst>
                                        <p:tav tm="0">
                                          <p:val>
                                            <p:fltVal val="0"/>
                                          </p:val>
                                        </p:tav>
                                        <p:tav tm="100000">
                                          <p:val>
                                            <p:strVal val="#ppt_w"/>
                                          </p:val>
                                        </p:tav>
                                      </p:tavLst>
                                    </p:anim>
                                    <p:anim calcmode="lin" valueType="num">
                                      <p:cBhvr>
                                        <p:cTn id="42" dur="1000" fill="hold"/>
                                        <p:tgtEl>
                                          <p:spTgt spid="4098"/>
                                        </p:tgtEl>
                                        <p:attrNameLst>
                                          <p:attrName>ppt_h</p:attrName>
                                        </p:attrNameLst>
                                      </p:cBhvr>
                                      <p:tavLst>
                                        <p:tav tm="0">
                                          <p:val>
                                            <p:fltVal val="0"/>
                                          </p:val>
                                        </p:tav>
                                        <p:tav tm="100000">
                                          <p:val>
                                            <p:strVal val="#ppt_h"/>
                                          </p:val>
                                        </p:tav>
                                      </p:tavLst>
                                    </p:anim>
                                    <p:anim calcmode="lin" valueType="num">
                                      <p:cBhvr>
                                        <p:cTn id="43" dur="1000" fill="hold"/>
                                        <p:tgtEl>
                                          <p:spTgt spid="4098"/>
                                        </p:tgtEl>
                                        <p:attrNameLst>
                                          <p:attrName>style.rotation</p:attrName>
                                        </p:attrNameLst>
                                      </p:cBhvr>
                                      <p:tavLst>
                                        <p:tav tm="0">
                                          <p:val>
                                            <p:fltVal val="90"/>
                                          </p:val>
                                        </p:tav>
                                        <p:tav tm="100000">
                                          <p:val>
                                            <p:fltVal val="0"/>
                                          </p:val>
                                        </p:tav>
                                      </p:tavLst>
                                    </p:anim>
                                    <p:animEffect transition="in" filter="fade">
                                      <p:cBhvr>
                                        <p:cTn id="44" dur="1000"/>
                                        <p:tgtEl>
                                          <p:spTgt spid="4098"/>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0" end="0"/>
                                            </p:txEl>
                                          </p:spTgt>
                                        </p:tgtEl>
                                        <p:attrNameLst>
                                          <p:attrName>style.visibility</p:attrName>
                                        </p:attrNameLst>
                                      </p:cBhvr>
                                      <p:to>
                                        <p:strVal val="visible"/>
                                      </p:to>
                                    </p:set>
                                    <p:animEffect transition="in" filter="fade">
                                      <p:cBhvr>
                                        <p:cTn id="49" dur="1000"/>
                                        <p:tgtEl>
                                          <p:spTgt spid="4">
                                            <p:txEl>
                                              <p:pRg st="0" end="0"/>
                                            </p:txEl>
                                          </p:spTgt>
                                        </p:tgtEl>
                                      </p:cBhvr>
                                    </p:animEffect>
                                    <p:anim calcmode="lin" valueType="num">
                                      <p:cBhvr>
                                        <p:cTn id="5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
                                            <p:txEl>
                                              <p:pRg st="1" end="1"/>
                                            </p:txEl>
                                          </p:spTgt>
                                        </p:tgtEl>
                                        <p:attrNameLst>
                                          <p:attrName>style.visibility</p:attrName>
                                        </p:attrNameLst>
                                      </p:cBhvr>
                                      <p:to>
                                        <p:strVal val="visible"/>
                                      </p:to>
                                    </p:set>
                                    <p:animEffect transition="in" filter="fade">
                                      <p:cBhvr>
                                        <p:cTn id="54" dur="1000"/>
                                        <p:tgtEl>
                                          <p:spTgt spid="4">
                                            <p:txEl>
                                              <p:pRg st="1" end="1"/>
                                            </p:txEl>
                                          </p:spTgt>
                                        </p:tgtEl>
                                      </p:cBhvr>
                                    </p:animEffect>
                                    <p:anim calcmode="lin" valueType="num">
                                      <p:cBhvr>
                                        <p:cTn id="5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864096"/>
          </a:xfrm>
        </p:spPr>
        <p:txBody>
          <a:bodyPr>
            <a:normAutofit/>
          </a:bodyPr>
          <a:lstStyle/>
          <a:p>
            <a:pPr marL="0" indent="0">
              <a:buNone/>
            </a:pPr>
            <a:r>
              <a:rPr lang="es-CO" sz="3600" b="1" i="1" dirty="0">
                <a:solidFill>
                  <a:srgbClr val="FF0000"/>
                </a:solidFill>
                <a:latin typeface="Agency FB" pitchFamily="34" charset="0"/>
              </a:rPr>
              <a:t>¿En qué dos aspectos de la salud se interesa Dios</a:t>
            </a:r>
            <a:r>
              <a:rPr lang="es-CO" sz="3600" b="1" i="1" dirty="0" smtClean="0">
                <a:solidFill>
                  <a:srgbClr val="FF0000"/>
                </a:solidFill>
                <a:latin typeface="Agency FB" pitchFamily="34" charset="0"/>
              </a:rPr>
              <a:t>?</a:t>
            </a:r>
            <a:endParaRPr lang="es-CO" sz="3600" b="1" i="1" dirty="0">
              <a:solidFill>
                <a:srgbClr val="FF0000"/>
              </a:solidFill>
              <a:latin typeface="Agency FB" pitchFamily="34" charset="0"/>
            </a:endParaRPr>
          </a:p>
        </p:txBody>
      </p:sp>
      <p:sp>
        <p:nvSpPr>
          <p:cNvPr id="4" name="3 Rectángulo"/>
          <p:cNvSpPr/>
          <p:nvPr/>
        </p:nvSpPr>
        <p:spPr>
          <a:xfrm>
            <a:off x="611561" y="1957482"/>
            <a:ext cx="4680520" cy="1815882"/>
          </a:xfrm>
          <a:prstGeom prst="rect">
            <a:avLst/>
          </a:prstGeom>
        </p:spPr>
        <p:txBody>
          <a:bodyPr wrap="square">
            <a:spAutoFit/>
          </a:bodyPr>
          <a:lstStyle/>
          <a:p>
            <a:r>
              <a:rPr lang="es-CO" sz="2800" dirty="0"/>
              <a:t>3 Juan </a:t>
            </a:r>
            <a:r>
              <a:rPr lang="es-CO" sz="2800" dirty="0" smtClean="0"/>
              <a:t>2. Querido </a:t>
            </a:r>
            <a:r>
              <a:rPr lang="es-CO" sz="2800" dirty="0"/>
              <a:t>hermano, deseo que en todo prosperes y que tengas salud tanto física como espiritual</a:t>
            </a:r>
            <a:r>
              <a:rPr lang="es-CO" sz="2800" dirty="0" smtClean="0"/>
              <a:t>.</a:t>
            </a:r>
            <a:endParaRPr lang="es-CO" sz="2800" dirty="0"/>
          </a:p>
        </p:txBody>
      </p:sp>
      <p:sp>
        <p:nvSpPr>
          <p:cNvPr id="5" name="4 Rectángulo"/>
          <p:cNvSpPr/>
          <p:nvPr/>
        </p:nvSpPr>
        <p:spPr>
          <a:xfrm>
            <a:off x="2951821" y="3933056"/>
            <a:ext cx="6349579" cy="3046988"/>
          </a:xfrm>
          <a:prstGeom prst="rect">
            <a:avLst/>
          </a:prstGeom>
        </p:spPr>
        <p:txBody>
          <a:bodyPr wrap="square">
            <a:spAutoFit/>
          </a:bodyPr>
          <a:lstStyle/>
          <a:p>
            <a:r>
              <a:rPr lang="es-CO" sz="2400" dirty="0" smtClean="0"/>
              <a:t>Dios </a:t>
            </a:r>
            <a:r>
              <a:rPr lang="es-CO" sz="2400" dirty="0"/>
              <a:t>está interesado en nuestra condición física; anhela que disfrutemos de óptima salud.  Debido a la estrecha relación entre la mente y el cuerpo, cuando prospera e1 alma o el carácter, el cuerpo está en mejores condiciones de tener salud</a:t>
            </a:r>
            <a:r>
              <a:rPr lang="es-CO" sz="2400" dirty="0">
                <a:solidFill>
                  <a:srgbClr val="FF0000"/>
                </a:solidFill>
              </a:rPr>
              <a:t> </a:t>
            </a:r>
            <a:r>
              <a:rPr lang="es-CO" sz="2400" dirty="0" smtClean="0">
                <a:solidFill>
                  <a:srgbClr val="FF0000"/>
                </a:solidFill>
              </a:rPr>
              <a:t>(MC </a:t>
            </a:r>
            <a:r>
              <a:rPr lang="es-CO" sz="2400" dirty="0">
                <a:solidFill>
                  <a:srgbClr val="FF0000"/>
                </a:solidFill>
              </a:rPr>
              <a:t>185)</a:t>
            </a:r>
            <a:r>
              <a:rPr lang="es-CO" sz="2400" dirty="0"/>
              <a:t>; y a la inversa: cuando se descuida la salud del cuerpo y se cultivan malos hábitos físicos, también sufre la vida religiosa </a:t>
            </a:r>
            <a:r>
              <a:rPr lang="es-CO" sz="2400" dirty="0">
                <a:solidFill>
                  <a:srgbClr val="FF0000"/>
                </a:solidFill>
              </a:rPr>
              <a:t>(MC 213, 242, 246)</a:t>
            </a:r>
          </a:p>
        </p:txBody>
      </p:sp>
      <p:sp>
        <p:nvSpPr>
          <p:cNvPr id="6" name="AutoShape 2" descr="data:image/jpeg;base64,/9j/4AAQSkZJRgABAQAAAQABAAD/2wCEAAkGBhQSEBUPEBQUFRUVFRQVFBQVFxUUFBQVFBQVFBQUFhcXHCYeGRsjGRQUHy8gIycqLCwsFR4xNjAqNSYrLCkBCQoKDgwOGg8PGiwlHyQsLSwpLCwtLC0sLy0qLywsKiksNC8sKSksLC4sLCwpLCwpLCwtLCwsLCksLCksKSwpLP/AABEIAH0BkgMBIgACEQEDEQH/xAAcAAABBQEBAQAAAAAAAAAAAAAFAAIDBAYBBwj/xABIEAACAAMEBgYHAwoFBAMAAAABAgADEQQFEiETMUFRYZEGFSJTcYEUMkJSobHRFiPBBzNicnSCkrLS8DRDk7PhY3PC8SSi0//EABoBAAIDAQEAAAAAAAAAAAAAAAEDAAIEBQb/xAA+EQABBAADAwgIAwcFAQAAAAABAAIDERIhMQQTQVFhcYGRobHBFBUiMkJy0eFSU/AFJDRDkrLSI2OCwvEz/9oADAMBAAIRAxEAPwDQ0jlI7CjrLkpUhUhQoii5CpHYURRcpDNIK4aiu4ZnkM4uXdd5nzVlVwrmzsNYRddOJqB512RO97FexZ/uZY9VUyJ/SZtZY7c4oXG6CuGirchocVplXdqPLXDqQSS/HIwzgs5dzgEjiGpUGB0EE8UHVwXMMNZgKAkCuQrTM7hD4N9HVloNNOH55jJTggydvAvQfugwHuwhFjcRQPDCpFm32QypjSz7JyO8aweVIgi4N5qhFZJjOBrIFdVdsOpBS4pYOmqAaSJhFRWhy1QLiodZI5FYtoA8qVIazAZkgeOUPgj0clg2qWCAR28jn7DRHOwi1GtxEBDYUdfWfExyLKqUcDitKio1jbHYKT5Y9BktQVM2ZU0zPafbFXOqlZrbtCXmAayB4kCG+kr7y8xBno+BimtQErImEVANCCpBziv1zN95f9OV/RFcRJIHBWwtABPFD1nKdTA+BEPi+L5fU6ynG5pSU+AEWbNZ7PaOwq+jzT6uE1lOd2E6vKnidUQucNQoGtdoUHhRNa7K0tzLcUYcuBG8RDDAbzCWRWS6RCoACzEKq5szZAbvM7oUT2y53n2OkpcTCYSy48AIC0GpWqRWo2QjaJDGwuGq0bNE2WQNdogc+/x/lLRTUCaw1qmcyYBsAGQ41i5Y7XpZYmUpiqQOGIgfCMfLuu0AtLmB0crhUOMxLDjUuWLsj2d/GNz0WuomXKWarKoXMkFAaE76GhjDs0jsRdI7h5rp7ZCzAGRNrPyUZjkPmesRuJHIkQwx0wbFrikUaK4YUKFBQShQoURRKsdBjkKIouwqw2FWCgu1hVjlYURRdhQoUBRKFChQVEoUcgkXl2VNLNzmEVVfc2jLa3yhM0rYm25OhhdK7C1RLdE4ioltnwhQCmdN7SSSMGs7I7HO9YO/Cup6tb+JFKx2GVhYo7C4yfChmKFWIonwobWFWAoi/Rq0qk/tmgdWSp1CpBFeVPOKd5Xe0hyrggV7Leyw2UOqvDXFSsX7Jfk2WMFQye44xLTdnmBwELLSDiamBwIwuVKFBqz2KRagRJGhmgVwA1lNTcPZ8qecBXUglSKEEgjcRkRBa68uKDm1nwTpUhnZZaes7BV4V1nyFT5RcvicpcS5f5uUolp4LkT5nb4RYuGyPgm2lBVlUy5QqBVjTSMCxAqBQDP3opdT2juG/jkf/pFMbcRJOiZgdgAA1RC8/vrPLtI9ZPu5vl6rH+/agNB7o/YZwZ5M6Uyy5qkMS0o0I9UgK5NdezdAS0yCjtLbWpIPltgxuGbQhI05OKJ9H/8AP/Z5n4QJgr0f/wA/9nmfhAmsFvvO6vBVd7revxXawT6M/wCLl/v/AO20CqwU6MH/AOXL/f8A9toMvuFSL3whz6z4n5xyOTPWI4n5xysXS06C1o/wEn/uzf5ngPWC9ob/AOBJ/wC7N/meFv1b0pjNHdCVwH8/+zzPwgRWC3R8/n/2eZ+EBgYjfed1eCjvdb1qSsdBiLFHcUNpLWhvR9PZJdoProdG538T8D+8YAVgvIal3Ta+1PAXyCV/lPKAlYVFoRzpkmoPME/FFu7r2eS1VzG1d/EcYoVhViz2B4ooMeWHEFtLXbHdKypYdhStSEUEgGmIg50I1AxjelttnmYktn0ZmD1ASymnrYZgA7VDqIGWqtI0XRW3ZGU28sK7cRqfj84sX/dImLXapxKdxjiPbgfTutduN+Jtt6lkLJJwIEqTTaeJrEtYa2RodYyMcrHcaBQrRcJ94jeqdChuKFigqqdWFWG1jmKIinViJ7YgNCyg7q5wE6aXhMlWU6GuNmUZAlsO2gHh8Yw0i/AknE8lXYtQ1ZlcV8a7jqpCXyhpwpzIS4WvWA9Y7WPLbv6dz1GABSQaDFVsuBEGLN+URshNRRsrnQ+BGXMiIJ2FQwOC3VYVYFXXfsud6pFfHOu4g5j5QSrDgQdEkitU+sKsMrCxQVE+scrDKxNY7KZjhF27dw2kwDQFlEAk0EQuWw4m0rD7tDUk6i2xR55+UZPpBeYmz3oTQE0jRdKL5ElVs8k5KM/qeJjDpKaY4VdbHkNpMef2iYzPy6l6HZoRCzPrTvSIUHFuWVTPEeOIivlChnq+Xm7Uv1jDz9iJYoVYZWFWO6uCn1jtYjrCrEUUlYVYjrCrEUUmL+93E7hCrElgt7SXExKVoRQioIOsERam2mzPm0qZKO3QuuE+CuKL5RQkg6K4AI1XbgJNqlBdeKv7oBxE8KZeYiO85mktD6PMvMITcxZqL5Ex3rJJaMlmQpjFHmMxea492vsjgIjuq2rKmaUgsVVtGMqByKBjwAJ5xSnZurPgr23Jt9Kt32wUpZkNVkrhr70w5zGPEn8YGQwvXM5k5k7zvhYoa1uEUlOOI2pFahBGRBqDuI1GDd+jSy5dsX2xgmcHX/0eQgBigjd96qkqbImAsswVFKVVxqbPwHKKvBsOCswjMFW+jp/xH7PM/CA+KLty3mkozNIrMHllDhpXOldcR4bN71r5yP6IrZa45K2TmjNVcUWrrtuinJMOpWz8Dk3wJjmGze9a+cj+iKk4rU4MWHZjpipxwgDlFrxZEKtYcwUV6Q2LRzyR6kyroRqIbMgeBPKkDKxesd9Ul6CcgmytikkMh3owzH96ojdbKTUNal4UkNTwJz5wAXNyIRIa7MFVamoVQSzEKqjWzHUBBW+nCCVZQQdCtHI1GY/af4/MxWl3jLlVNmRg5FDOmEPNodYUDsp5RQxxAC42VCQ0UEa6On/Efs8z8IC1ghc15pJZ9IrMry2QhaV7RFdfARDhsu+185H9EDNrjkjQc0Zqtih9mkvNcSpQxOdQ2Ae8x2KN/LOLANlGy0vwZ0Qc5agw976IQyrOiyEPrBKl2/Wc5mCXOOgrpQDWjU9invq0Kqy7JKOJZVcTe/MPrHmTzO6BNYbWOYou1oaKVXOxG06sKsMxQqxZVViyWoy3VxsPw2xv5EwTEB3iojzesajoteeWiOsavCOftseQeOtb9jk1Z1hK/bm9tfW28f8AmM0THo9rk4hWMlft10+8TX7Q38YRs20bs4HaeCdtEG8GNuvigmKFihmKFWOsuUn1jqKSQozJNAOMMrE1lEztmUSGEqZhYAMyNQUcYsss9e+FyvwMLuRMiZjeG8q01g6OIFqwBanrHZwG4R4F0vImW1hLOIYWAIyBcME5VMetWW+py2NlmTXmTGluFLGXm2EjIogKtu1j5x4Nd0wiYpetCpAJ9764gI4zHY3Fx1Xae3A0MAyUoBkzlAOrOo5ih31pEq24sxrmACScsXa2kaq1HMcTD56gFGO6vhQVJ/CBoUgOwrnWngD2ifPLzht5JZGaJ2S3OhBVqOO0jCgzFKqQNmrLgeEemdGukItUqp9dcmHEa/r5x46pZGVuHwOUXbmvuZZpwmy9p7SnUwrqO7Wc9lYfFJgPMs0sYeOde2VhVgdc99JaEDqCp2qaVHgRkRxi+THQBBFhc8gg0V0RoBL9FkFm/OMM/wBEe79Ydct2iWnpE31qVQHYPePGMz0kvgzGIByjlbZtN+w3rXW2LZq9t3UgV5Wou5Y5kmCt2WHRrU+s2vgPdgfdVmxzMZ1J8W2cvpBsmJsEH813V9UNv2j+U3r+i7WFDax2OsuStR6HL9xeQhwskv3F5COwjC1LXRZJXdpyhwsknu05RCTA++Jh0RoSM0zUlT6w2jOETPEUbpDwBPYnQtMkjWDiQO1GPQ5HdpyjvoUju05QAF25fnZ/+q/1jsuw4SG0k40INDNcg03gnMQoPkPwHtH1TyyIfGOwo/6DI7tOUd9Akd2nKM9bbc5YSZRwkirPSuEGoFAcqmh16vOGCxkZ6adXfjYiv6taRUzEuLWNLq1qteTMjNWbCA0OkcG3pqcuXIGgtJ6BI7tOUd6vkd2nKAtnnuFo7YjvyFRxpFBELu5MycO0aBZjqNewA0ER8xaG0DbuHUT5KMiDi63Cm8deIGXatT1dI7tOULq6R3acozXo7DNJ04H9J2ccmqPhFmyXkxFG1g0NNvGA2Y4xG8EE6aUa6D4qOiGAyMIcBrqCL6eHQjvV0ju05QurZHdpyjOXbbGAclmNXY9pi1M9QqchwEQsxmTXrMmgArQLMdR6q7AaRX0m2NcATiNAdv0V/R/bcxxAwiyez6rU9WyO7TlC6ukd2nKMzoGGaTpwP6Ts45NUfCLFkvNyCr+sMq6q8Ys2c4wx4IJ00o10HXpVXQjAXscHAa6gi+kadCPdXSO7TlC6tkd2nKM7arYxnSu0wADkgMQD6vrAZHzhWiXjYsZk4VpksxlUUFMgIO9cS4NBJaa7gfNDdtAa5xoOBOnISPJaHq6R3acoXV0ju05RlLVKKriE2fWoGc6ZtIG/jEvov/VtH+s/1ignkLyzAbAB1HG+fmTDBGGB+MUSRoeFfVabq6R3acoXV8ju05RmnJlypmF5pJU5s7MRQHNSTlr2RZstqIRRUnIZkkk+JOZhjZCXhhBBq++kl0YDC9psXXdaNm75HdpyjnoEju05QKNrMV7fam0bUJGrMEg6xqIzENecDS48BaXH7bw0cTXajvoMju05Rz0KR3acoD2eecCipPZGZJJOW0nXD2tVASTQAVJ4CCw4mh3Lmqu9lxaihscju05Qw2SR3acozthtLYtI5P3tTQk0WnqimoZUGWswTE0wrZp2ztLm3kf/AA9BFEJ20wu2dwa6sx9iOo2FdNlk92nKGGyyu7TkIF3s50WRYdpc1JU694zi8rQ1sgMhj5AD239ElzCIxJykjsr6p5skv3E5CHyZSqcSqoOwgAQ0GHgw0gEUUkOINhHrBeAdanWMiOMdtF1iZrJHhT8dcB7JNwtlliIrGklDZ/Z8eEc10WE0V1WTYhYWC6QXCZBxg1RjQZUwndAePV59lWYrI4xKciDqjB3/ANGWs9ZimsuoAqe0K7Dv8Y3QSisJWKeM3iCDSwCQCaAnM7hvjRXLeVmB0cllbETXOrlk9/dTdGZpF+zWdpQLyZdkmuwzwsVtABIqpZqg0y20yjPt+LCKPUtf7Oa0l1jrRSVcNisrPNlykxzDiY0yrr+ZMeM/lBseitQnSSNG7l8IAokzWaZajmfMx6vbJGTEtWPOumUlTLIGtTiqACcteR15VjlRPOK11JGDAsfNtuOiutMqg4ttCKUod/DVEDW5gmhFMNWqRTtAnEKnxJyh1scuuKocDWVllMPCBRbMRtWElSzJpNG4U5E0homDdnDFrTzyjs0DIrkTrGzyi6otZ0MvVkcJUmurKtKjdt2aszSPZOi12FwJ84dlT2QfbO85agfjHk/5Nbge1zcMvGgTOZPWnYTYvaBUsaZCm86o9qvW2iVLwrkFAA8BAfOWMwg5lWZAJHYiNFQ6TXz7KmMRaZnxizbrXjYsY7dllxNpG1DVxO/yjAxhleGhb5HiJhcVfsVnwIF2628TrieFCj0jWhrQ0LzL3Fzi48UoUKFFlVayOERS66lbzyMLrqXvPKKUgrZED75H3R/WT+cRJ1zL3nlFS9LyR5eFa1LJsp7QMZNuH7tJ8rvArXsX8TH8zfEKyLXLpQzE/iX6wltCE0DoSdQDKSfjEAtNnpmort7Ajq2yQDUKAd4ShizN9QsDtP0ReILNF19A+qjtUso+lAqKUIGvL+/hEsi0o+SsK+6cm5HOJOtpe88oqWmbIfWCDsIXMHfCTDNE5zoqIJstOWfMfIjrCYJYpWtbLYIFBwzy5xzcoPUVd0cUrIO1MrT1j8zHbFeQC0mEmhyNCSRxiCVMkszmYuIFiVqtdprCnymXcvYNXHI5fC4EcdE6OERCaOQ6AZjP4mkVpqrU+1ogqzqOFak8ABmT4RFd0skFyKYiSAdgqSPnDpc2zrmqgfuxP1pL3nlGjcyPka+SgG6AZ5kVZOXAnKlnMsbI3Mjs4qsmhkDdAAnjxtVrvTJv12+ZhktgsyZiIGa6yB7C74dd9tRQ2KubsRlsrDZdolmZMZhVSVpUVzwrWMDMW5hw64z/AN1vdh302LTANP8AgnzLwlL7ak7lOJj4AZmFd8piC7CmI1AOsDZXyhTpkkjsVVthApnE0i9FwjHXFtoMjxjR/qO2hrZqFWW1xNUc8swDpXPwWf2G7O4w2boOvUC7GQ4EjW+as1DaE+9l+D/+MWtHFS0W1DNlsK0UPXLfhiz1pL3nlDdnH+rN8w/tak7R/wDGL5T/AHOUF4p92fFP5xFkS4qXhb0aXhWtSU2fpgxZ6zl6qnlBaP3p/wArfF6jv4Vvzu8GqO3S/un/AFW+UPs6dkeER2u8JbS3UE1KsBltplD7PeEsIAa1AzygEfvY+Q+IUH8KfnHgVNo4gt6fdny/mESG9Ze88orW68kaWVWtSVAy/SH4Vhu1ZQvJ/CfBK2WzOwD8Q8Vas6dhfAfKK14ipWSNbmp4IuZ5mg8KxNKvKWFAJOQA1bhA4W5i7TkKAtkuNWb7saslI15nX7UZZyWwsio26hlrXxHsy6SFr2doMzpTVNs56X8Pfn0BE7VZKpQaxmPKJLK+JA3Px2wMN5zvfkf6U3+uH3fbwhOMg1z7IIAPAEk/HZFd4GTtcGkB3smxQv4fMdY5ETEXwOaXAlvtCjZr4vI9RVq9l+7/AHl+cX1WBV5XijphWtSy7KbYtC+Ze88o0sH70/5WeL1lf/Cs+Z/gxXgIcIoi+Ze88jDuuZe88jGyljpXWGUaaz2kFQRqNPE0FCTGM65l725GLVi6TIhwmuEnccuMJlYXDJPgfgNHitohzPOBd8yNMws+JlXslsOti2Ki+GFHJHERbsk+tCKEEZERBKetocbpg5aAU+bRi0XQ1WCve62kTtESNlGFaUP4iucEZl5WeSlJfnTadsay/pEppVJylqmiBfzhc6gnH4U15Rkbf0RdRj0YK7g2kYeNFX4A+MGcGcAXRCEBEBJIsFZq8r2BqF1RjL9UuDQ7DUwcvG3S5dsFjpQmWGBqfWGZGfCp/dMNm2IEMDtBB8xHMwOY6iutja9thecy7MplnskMMyQc6Goz4g0gbOQbPLj/AMxolCJOMuZkrdljWmr1GG47N2cULxu0y3bCQwOdNWf97I2hywOag0qZQg+MELgsBn2qTZQSBNmy0JFDQMwBah3AkxQmpnqod0ex/kC6JBhOvOatStZNnJGpqVmzBXbRlUEb2ENSlvLPoLHJFks6hFlqKgDWSPWJ9on3jrjI3vfBmMRXIRrL2lq6tLJoTUBxSq/8cIzEjoqksF50xnAqSFGGvKpPkRGR0TiVsZMwNzQqRZzNfCMgKYj7o+sHggUBVyAFBEUtkAwylCLrCgUPidpPEw+sdXZdnEQviVydq2gymuAXYUcjsbFjShR2kKAoooURaeHCbBUT4a+z9ZfnDlziVZJMJnj3sTo7qwR2ik6B+7kbJV0QexV2n5nJ/wCBvpCE/g/8DfSLy2IxKt3wkCYZY2/0n/NOLoDngd/UP8ENOKuQBGWWo7a02boa006gjE8RQeZ3eFYMC7ocLtgObLZwPyPKLrozHfaLXRUMTLI5DV9OR7qQmXLIABzO08TmfKEgy82+cGRdwhwu4RVsDGbsNPuknpsEHxtWdO52MuHvADoog+VINhjtINdXiO+gCNe8CyYCgUodkefzhSx6363/AIiD3oAhegiMTIA1rG37pJ011+q2umLnPdXvCtdNPogyrHJi7RBwWFYRsSw2dgmbV0RmDyEaH9ajJKgcYnXVjQjlHJ+tDms9TtD9VvmsdKQd9CWF6EsSJuBz3E3iIPYAPJCV2NrWge6CO0k+aAOurxX5iJGTM+MG/QlhegiCABKZL1AFdBJ81C4mIR1oSe0AeSCYY4wI1CvDb5QcNhENawCBMwSU4GnDQ+I5weKMLzHYItp1Hh0ELPtaRub+FvpHEBLYmGGnqrlWvvNu8OPIxMu+IuroW6N8vsyuGHiAKvpzOXMriVkWcTTfKTddFAZ86GzjWiD2sjwX2jyy8xEuIRdN3Qw3dDg0b0yE8KHNy9vkEkvO6EYHGzz8nZ5lVS0NxRZa7jETXcYtMxs0ZYeP6B6tVWF7opA8cP1XXooWOYHERzTfov8AwN9I69haIWs7DZCd1IJDI14sgA229Lz94cuibvo8GBzDQJIp1a1l7pvTVTraB7r/AMDfSJdIIGsWGyImtJjRGH/GQegV5lZ5Hx/A0jpN+QRbSCHiaIBm2GOemmG0lYluLh6RaMiW57JOR90/SNUp++0uw6I+Yxy2+DrHjhtRjYdC+kZY+iTTrBEpvAVwHll4Rlmh+ILVDPnhK3s9fvNIRUoMMsahjf1m/hpnsGKJZF3qO09Hc62YVpwUH1V4Dzqc4VlXFRzu+NAD8vjGS6fdN59lpKsdmaa7g/emolI1aaOoU1fbTKMZyW0ZryS9b3SffU6bhFDMIlUPqrKV0OrXUAn96Cl9TTKszTypw0NDvIGoRi5d12iZbDMRFLo4LCUcSBnmIgGLUatMIy3HYDHpN83MbZO9BUnRy5YlkgVANKE+Nc4yyEWFtiBoryWZheTpJhJmVxEDUUYVp4igoYqG2VoK5UGvXWny4bI09r6AWgTRZpavplYpM7JMhZVTopjTfZqK5Nr1+Mty/kvnWl2lS0LMDQzGfBJSjUJOFSc9grU7ocCCkEEKt+T7oS152wSakSUo9ocawlaBFPvMchuoTsj6PmSUslm0VnRUly1VURRkBqP/ALih0C6Hyrssvo8s42JxzZtKaRzlkKmigAAD8SYnva0dllrrhgCSTazlpYsxdduZBypGd6S3zokWWq9uaSqliVWq0YgbSabdnGNBaRhUuzUVQScIzoBU/KPDLz6QTrVaxOmEjRvRU2S1LUpTfWlTrJ8BEGtqHSl6VYrYGWtCp2gmvxrn4xYFpEBZLH5HzIz/AAiTFHVaMlyXOzRj0oQvSxAfFCrFlTEjPpohQGhQFMSd6QYXpR3/AAER0hUg2gphb3GpvgIeL3mDUx5D6RVwxykDJGyrnXs73zyX6QvtBP7w8l+kUSIaViuStZ5UQ+0U/vDyX6QvtHP7w8l+kDsMcwRKHIpiPKiP2kn94eS/SF9pJ/eHkv0gdgiG1EhCRwHMgfjBDQTVK7MT3BoOqLfaWf3h5L9IX2mn94eSfSMV6YeA8APmcz4mF6W2/wCA+kbPRG8vcu2P2V/uHs+62v2mn94eSfSOfaaf3h5J9IyVkSbMxYKUUAszGXLVQSFFWcgZkgUrDpMmcwlsqkia+jlmigM+Qw1Or1hmcsjuNB6Kz8Q7EPVY/M7vutavSWf3h5J9ITdJJ/eHkn0jHIZjBSMw7FF9XNhgqOH5xMzln4xbn3XaEBLBclLlQ8gvhWuJsAYtQUJrTUCdUA7MwfEOxT1YB/N7vutGeks/vDyT6Rz7ST+9PJPpGZl2Ke0oz1UmWoqWGDIBsJOH1qA8NldUPl3dPK4vuwMCv2ptnQ4GwhWo7A0JdRXeaQPRo/xBD1Y383u+60f2kn96eSfSF9pZ/enkn0jOPd08NgOCuHERpJHYXs5zDiog7S+tTMga44t3zyCy4GAxDszJDVKIJjBAGq9FIPZrE9Gj/EO5T1Y383u+60v2kn96eSfSF9pJ/enkn0jLS7NOYSyFymiYZZ7AxCVXSa9VMJ1xV9Mbf8B9It6Kw8e5W9Vj8zu+62R6RT+9PJPpCHSCf3p/hT+mMb6Y2/4D6Q6XbiDU5+QB8iMxAOyNrXuQP7KNZSd33Wx6/n94eSfSO9fz+8PJPpFBUOevJmXxwsVr8IdozGOhyLiEkGrV3r6f3h5L9I517P7w8l+kU9GYWiMChyIWeVWzfc7vDyX6Q03tNPtnkv0iuJJ3GHCQdxiUELPKpTbnOtvgPpDTNJ1n5R1bOdxhwsrbjFkFHU/2BCicWNvdMOFgf3TEtClWh0uaVYOpIKkEEawQag84sdXv7pjUdA+ihmztPNH3coggH25msDwGRPGnGKudQsqzGFxoL0C79I0hMYwO6hnHuFgCyjjWvhHmf5S7kmNMwS5s1g9Cst5zJKl4qgS1RFGLEVLdomnmK+ukRl7xuyTOnOmMmYpDnASryywKr2hqOFaU3DOOTKTWS7cNXmsL0I6OhdEdG6AVxlgoLzEBQMcJyVcTgDea5UEegXb0flyQSq0BNSdbMfEx247oAWoLFK9nFSrDeCBkvHWfDWcEumZ8uEKjh4uT5Z+DUOmXWZgo5wS/cXWR+kYqaESZbhBhlqTowNrNX5Ek+cFp03EcOzbAq852JklrqVgT4LmfgI0UstqZ5+FW8QPIAQAtNoLE1h9rthxFTwy8hFXHBKAVC/JlJTihPZbIUqcqAZ5a6R5NefRqYC89JeKvaZakzKhw5YZUNQKYRuyj1W87qFqBlaR0IIYMhwtiU1XM5EDdvpWLXRS6GeV96Udkd5ZmIMKvgamKmw7CN4MNjArNJkJxeysLYW0qCYithIBDUxDPipIEEFuh9dDHo6dBrMWMzRBXb1nl1lu3EslCTF+yXCEBU9pdak+tnrByz8eOe+HiUhZzADmF5T1RM90w8XNM3GPWeqF3Q03Su6JvlX0deVdSvuhR6t1Su6FE3yno68j6rfdC6rfdHpfVqwurEi29Q3K8yN2Pujhux90emG7EjhuxYm9U3K8z6tfdHOrH3R6Z1WkcN1pE3qm5XmnVj7o51Y+6PS+q0hdVJE3qm5K806tfdFS9LCyyixGop/OserdVJAHpvd6rYZrDWNH/ALqReOS3BNhiIkaecLxHFCxRFihYo6WNentFLmvJZMwu+MjDQouHDMzB0cwOCChpuNMjTKCVn6VIrIuhUSpbSWQKBpAZL6SpY66lp2X/AFTnGZxQsUUcA7MqhaDmUek3lZ0wKFnMspzNSpRSznAGR6V7P3SUIzHayNRSa09IpbET8MzTiU0vWolAurqX2scphouWdKk0oc3ihYoFBDAFoLL0mMuyiRLBV1YEPUUycsQQdYINCDkc9kRXhfizMeGXgD2eVJCg1VSkyVMJFc8P3ZAGsVGZ1wExQsUGgDaOEXa1F49JZc0kETMLoqTFpKQrhMpgyMBVjil6n1gnVrCfpWgUSpcrDLOJZlBLVnR5SymYYVoj5E5ZHKtRWMvihYorhbohgatRI6WriCvKAlLUSwlBMUaJpAxMcm+7bPVVlUwBtLJjOixYMqY6YtQrXDlrrFXFCxRZtNOSs0BuilxQsX4/KIsULF+Pyi+NWte2XR0dDyQ9PWLn/wC7Rb+yo3RpOiUoehyvBv52gxoRHGLza84YwSsEOiw3RKnRYbo2pkCFohFcZVd01ZFOiy7osy+i67o0uGO1iYyju2oAvRpd0OHRxd0HS8MabAxFHA1CV6PLuhxuJd0EtNET2gwbKGFqoi4VOQEaGx2VZSCWoyA57z5mILtzqTsygd0uvFpcsKmWLFU7aCmXxhb3HRNY0DMJnSK2s33K2mXZkNRMm4lM+lPVkqahT+m1aUyXOoEXLabOhWx2CSdHMes6a+IvNr67MzdpyQM2bZFvo50clzEE+b29iqfVFN++NUkpUHZUDwAHyhQB4ppPALrNSKs6d/e6Hvlntgda51AYKChtVtwiggROthFWB2ZecK2Wk64FWueeyN5HyP0iIqQTCxxHMnMw2ezalB4nb5QpMPm2rC6JSuKudaahWK5k0jYAsrHX10jmWcs2KSZS4RNlhxplc17LDGGQFSgDKrHImmqNv0R6fWCaiSZUzRthB0DKysmXaBypkc6121hTbUMQcy0JAC1KgkAVpQkZRXmyUmKA6jEGMxHAAeW7EnHLalVIxbI0iMhZjK1b6TalIBUgg5gggg+BESekCPPLovyY0pJjUxOoL4eypcCjMF2Vpq8N0XDfTwd3aoZQMltvSBDWtQjENfbxA19vB3aG+C3fpQjsYHrp4UHdIb4L/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4" name="Picture 4" descr="http://alfonsoleon.com/wp-content/uploads/2013/01/SALUD-INTERNA-Y-ESPIRITUAL-300x2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5311" y="1122674"/>
            <a:ext cx="2857500" cy="264795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ellitoral.com/diarios/2011/05/14/nosotros/NOS-07-web-images/1_fmt.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072" y="4160406"/>
            <a:ext cx="2796246"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07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126"/>
                                        </p:tgtEl>
                                        <p:attrNameLst>
                                          <p:attrName>style.visibility</p:attrName>
                                        </p:attrNameLst>
                                      </p:cBhvr>
                                      <p:to>
                                        <p:strVal val="visible"/>
                                      </p:to>
                                    </p:set>
                                    <p:animEffect transition="in" filter="wipe(down)">
                                      <p:cBhvr>
                                        <p:cTn id="12" dur="580">
                                          <p:stCondLst>
                                            <p:cond delay="0"/>
                                          </p:stCondLst>
                                        </p:cTn>
                                        <p:tgtEl>
                                          <p:spTgt spid="5126"/>
                                        </p:tgtEl>
                                      </p:cBhvr>
                                    </p:animEffect>
                                    <p:anim calcmode="lin" valueType="num">
                                      <p:cBhvr>
                                        <p:cTn id="13" dur="1822" tmFilter="0,0; 0.14,0.36; 0.43,0.73; 0.71,0.91; 1.0,1.0">
                                          <p:stCondLst>
                                            <p:cond delay="0"/>
                                          </p:stCondLst>
                                        </p:cTn>
                                        <p:tgtEl>
                                          <p:spTgt spid="512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12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12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12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126"/>
                                        </p:tgtEl>
                                        <p:attrNameLst>
                                          <p:attrName>ppt_y</p:attrName>
                                        </p:attrNameLst>
                                      </p:cBhvr>
                                      <p:tavLst>
                                        <p:tav tm="0" fmla="#ppt_y-sin(pi*$)/81">
                                          <p:val>
                                            <p:fltVal val="0"/>
                                          </p:val>
                                        </p:tav>
                                        <p:tav tm="100000">
                                          <p:val>
                                            <p:fltVal val="1"/>
                                          </p:val>
                                        </p:tav>
                                      </p:tavLst>
                                    </p:anim>
                                    <p:animScale>
                                      <p:cBhvr>
                                        <p:cTn id="18" dur="26">
                                          <p:stCondLst>
                                            <p:cond delay="650"/>
                                          </p:stCondLst>
                                        </p:cTn>
                                        <p:tgtEl>
                                          <p:spTgt spid="5126"/>
                                        </p:tgtEl>
                                      </p:cBhvr>
                                      <p:to x="100000" y="60000"/>
                                    </p:animScale>
                                    <p:animScale>
                                      <p:cBhvr>
                                        <p:cTn id="19" dur="166" decel="50000">
                                          <p:stCondLst>
                                            <p:cond delay="676"/>
                                          </p:stCondLst>
                                        </p:cTn>
                                        <p:tgtEl>
                                          <p:spTgt spid="5126"/>
                                        </p:tgtEl>
                                      </p:cBhvr>
                                      <p:to x="100000" y="100000"/>
                                    </p:animScale>
                                    <p:animScale>
                                      <p:cBhvr>
                                        <p:cTn id="20" dur="26">
                                          <p:stCondLst>
                                            <p:cond delay="1312"/>
                                          </p:stCondLst>
                                        </p:cTn>
                                        <p:tgtEl>
                                          <p:spTgt spid="5126"/>
                                        </p:tgtEl>
                                      </p:cBhvr>
                                      <p:to x="100000" y="80000"/>
                                    </p:animScale>
                                    <p:animScale>
                                      <p:cBhvr>
                                        <p:cTn id="21" dur="166" decel="50000">
                                          <p:stCondLst>
                                            <p:cond delay="1338"/>
                                          </p:stCondLst>
                                        </p:cTn>
                                        <p:tgtEl>
                                          <p:spTgt spid="5126"/>
                                        </p:tgtEl>
                                      </p:cBhvr>
                                      <p:to x="100000" y="100000"/>
                                    </p:animScale>
                                    <p:animScale>
                                      <p:cBhvr>
                                        <p:cTn id="22" dur="26">
                                          <p:stCondLst>
                                            <p:cond delay="1642"/>
                                          </p:stCondLst>
                                        </p:cTn>
                                        <p:tgtEl>
                                          <p:spTgt spid="5126"/>
                                        </p:tgtEl>
                                      </p:cBhvr>
                                      <p:to x="100000" y="90000"/>
                                    </p:animScale>
                                    <p:animScale>
                                      <p:cBhvr>
                                        <p:cTn id="23" dur="166" decel="50000">
                                          <p:stCondLst>
                                            <p:cond delay="1668"/>
                                          </p:stCondLst>
                                        </p:cTn>
                                        <p:tgtEl>
                                          <p:spTgt spid="5126"/>
                                        </p:tgtEl>
                                      </p:cBhvr>
                                      <p:to x="100000" y="100000"/>
                                    </p:animScale>
                                    <p:animScale>
                                      <p:cBhvr>
                                        <p:cTn id="24" dur="26">
                                          <p:stCondLst>
                                            <p:cond delay="1808"/>
                                          </p:stCondLst>
                                        </p:cTn>
                                        <p:tgtEl>
                                          <p:spTgt spid="5126"/>
                                        </p:tgtEl>
                                      </p:cBhvr>
                                      <p:to x="100000" y="95000"/>
                                    </p:animScale>
                                    <p:animScale>
                                      <p:cBhvr>
                                        <p:cTn id="25" dur="166" decel="50000">
                                          <p:stCondLst>
                                            <p:cond delay="1834"/>
                                          </p:stCondLst>
                                        </p:cTn>
                                        <p:tgtEl>
                                          <p:spTgt spid="512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Vertical)">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5799" y="312738"/>
            <a:ext cx="8412460" cy="1748110"/>
          </a:xfrm>
        </p:spPr>
        <p:txBody>
          <a:bodyPr>
            <a:normAutofit/>
          </a:bodyPr>
          <a:lstStyle/>
          <a:p>
            <a:pPr marL="0" indent="0" algn="ctr">
              <a:buNone/>
            </a:pPr>
            <a:r>
              <a:rPr lang="es-CO" sz="3600" b="1" i="1" dirty="0">
                <a:solidFill>
                  <a:srgbClr val="FF0000"/>
                </a:solidFill>
                <a:latin typeface="Agency FB" pitchFamily="34" charset="0"/>
              </a:rPr>
              <a:t>¿Cuál fue el plan original de Dios sobre la alimentación del hombre</a:t>
            </a:r>
            <a:r>
              <a:rPr lang="es-CO" sz="3600" b="1" i="1" dirty="0" smtClean="0">
                <a:solidFill>
                  <a:srgbClr val="FF0000"/>
                </a:solidFill>
                <a:latin typeface="Agency FB" pitchFamily="34" charset="0"/>
              </a:rPr>
              <a:t>?</a:t>
            </a:r>
            <a:endParaRPr lang="es-CO" dirty="0"/>
          </a:p>
        </p:txBody>
      </p:sp>
      <p:sp>
        <p:nvSpPr>
          <p:cNvPr id="4" name="3 Rectángulo"/>
          <p:cNvSpPr/>
          <p:nvPr/>
        </p:nvSpPr>
        <p:spPr>
          <a:xfrm>
            <a:off x="539552" y="2276872"/>
            <a:ext cx="4572000" cy="4524315"/>
          </a:xfrm>
          <a:prstGeom prst="rect">
            <a:avLst/>
          </a:prstGeom>
        </p:spPr>
        <p:txBody>
          <a:bodyPr>
            <a:spAutoFit/>
          </a:bodyPr>
          <a:lstStyle/>
          <a:p>
            <a:pPr algn="ctr"/>
            <a:r>
              <a:rPr lang="es-CO" sz="3200" b="1" dirty="0" smtClean="0">
                <a:solidFill>
                  <a:srgbClr val="FF0000"/>
                </a:solidFill>
              </a:rPr>
              <a:t>Gén.2:9. </a:t>
            </a:r>
            <a:r>
              <a:rPr lang="es-CO" sz="3200" dirty="0" smtClean="0"/>
              <a:t>Había </a:t>
            </a:r>
            <a:r>
              <a:rPr lang="es-CO" sz="3200" dirty="0"/>
              <a:t>también hecho producir Jehová Dios de la tierra todo árbol deseable a la vista, y bueno para comer; </a:t>
            </a:r>
            <a:r>
              <a:rPr lang="es-CO" sz="3200" b="1" dirty="0" smtClean="0"/>
              <a:t> </a:t>
            </a:r>
            <a:r>
              <a:rPr lang="es-CO" sz="3200" b="1" dirty="0" smtClean="0">
                <a:solidFill>
                  <a:srgbClr val="FF0000"/>
                </a:solidFill>
              </a:rPr>
              <a:t>16</a:t>
            </a:r>
            <a:r>
              <a:rPr lang="es-CO" sz="3200" b="1" baseline="30000" dirty="0">
                <a:solidFill>
                  <a:srgbClr val="FF0000"/>
                </a:solidFill>
              </a:rPr>
              <a:t> </a:t>
            </a:r>
            <a:r>
              <a:rPr lang="es-CO" sz="3200" b="1" baseline="30000" dirty="0" smtClean="0"/>
              <a:t> </a:t>
            </a:r>
            <a:r>
              <a:rPr lang="es-CO" sz="3200" dirty="0"/>
              <a:t>Y mandó Jehová Dios al hombre, diciendo: </a:t>
            </a:r>
            <a:r>
              <a:rPr lang="es-CO" sz="3200" dirty="0" smtClean="0"/>
              <a:t>«</a:t>
            </a:r>
            <a:r>
              <a:rPr lang="es-CO" sz="3200" i="1" u="sng" dirty="0" smtClean="0"/>
              <a:t>De </a:t>
            </a:r>
            <a:r>
              <a:rPr lang="es-CO" sz="3200" i="1" u="sng" dirty="0"/>
              <a:t>todo árbol del huerto </a:t>
            </a:r>
            <a:r>
              <a:rPr lang="es-CO" sz="3200" i="1" u="sng" dirty="0" smtClean="0"/>
              <a:t>comerás</a:t>
            </a:r>
            <a:r>
              <a:rPr lang="es-CO" sz="3200" dirty="0" smtClean="0"/>
              <a:t>»</a:t>
            </a:r>
            <a:r>
              <a:rPr lang="es-CO" sz="3200" dirty="0" smtClean="0"/>
              <a:t>. </a:t>
            </a:r>
            <a:endParaRPr lang="es-CO" sz="3200" dirty="0"/>
          </a:p>
        </p:txBody>
      </p:sp>
      <p:sp>
        <p:nvSpPr>
          <p:cNvPr id="8" name="AutoShape 4" descr="data:image/jpeg;base64,/9j/4AAQSkZJRgABAQAAAQABAAD/2wCEAAkGBhQSERUUExQWFBUVGBgXGBgXGBwfHxoaHBgcGh4bGBwYHCYeGRojHBgcIC8gIycpLCwsHB4xNTAqNSYrLCkBCQoKDgwOGg8PGiwkHyQsLDAsMiwsLCwsLCwqLCwsLCwsLCwsLCwsLCwsLCwpLCwsLCwsLCwsLCwsLCwsLCwsLP/AABEIAMIBAwMBIgACEQEDEQH/xAAcAAACAgMBAQAAAAAAAAAAAAAFBgMEAAIHAQj/xAA/EAABAgQDBQYEBAUEAQUAAAABAhEAAwQhBRIxBkFRYXETIoGRofAyscHRFCNS4QcVQnLxFjOCwmIXJFOSov/EABoBAAMBAQEBAAAAAAAAAAAAAAMEBQIGAQD/xAA1EQACAgEDAQUGBgICAwEAAAABAgADEQQhMRIFEyJBURQyYXGBkTOhscHR8ELhIzQkUnIV/9oADAMBAAIRAxEAPwBEqj8AJF3Jbif8R0HHMJmzaeXPpphAMpCFIsMydzeZtpHPapDpSsab+R9tBLB9sZ1OAkEKQNEqe3RomIdp1tlZ26PL1gWfhpQrvIKTwIIi3IzTGloSVFRdgL8m39TF7aHaqZVKBUMoAskG3WKw2knhAQFsBawALf3APGiSZ8KlHiwAYWxOQijkGSwVPnDvkF8idwBGnPjCpUIYdIkVUuXNzzitWz7GPVBzPHKqpJMY/wCGNCZkxa1XTKYJ/uP2HzEdUzZBY3UMvR214DWEz+HdqYKYAlR05MA/O0Oa5SZgAUH0Z78/nHJdpW9eqYngbQdat3C7+UsYenM5UHH05e+MbmSH9Y1p6ky3Sd2ihfMxe3Pd4xXVWkaQhsMTXS7McTyvQBx9v9LwInRdqah39YGT5kEUZMbqUgYMAfiBKnrQTZTLT00I8D8xB3DsdVKOZBZ7HnCXtxNKOzmjVKmPQjT0jagxcLQC8Wu4Zq1uX+kTndbWFtKD5/ePVftIqd8TBuDwPOJkXBI6GAcuuG+PJuIjcIEaWY5PMn92w8oQm4i7u56xWlS1TFBKLqUWHvgIGrnkiLmyeIj8UAT/AEqD87N42MFFPSCR5Twc4lwbLz6adnXlUlRJBQSSkk6EEDzEEaauUKtKVJUEqDAkFnDHXTc0HK6tGW8DpFT2g7qCr3zgbOLG6mHwjgsZVK+sY6umKpZYjvbhATBsQmIUUzELlqSruqUkgKbRibFxBWiq7XGm7nEVZWO/PcNICzKdzzBgHEIrqgoFyL3bgeUAVzlkFCEqIDswJ8IpTK+aCcktawA/dHof2gnQ4gAkWF7mNk5A6pnGJEmqaUHcFt+oPjAxWITDMS0tSkN3lJGl+UXcSmoW40J0POJNn1jIL67+cZCqx+HEIpK7y9LRKqJYTMSladQ+48UkXB5iKEycumeST2kpdpZVqk/pO5/Q9XexW/lrzIDuQ4Fn53s++K+IqE1LEecLsGrPSd1jiMHEu01MuYgsAHt3vWFLaSlqqZfbSZJmOGmZQSCkFx8N7OWLb4f9mqfLLyqWVa3OvjF+bTJPIwSu0q2cAj9YqyDic1kf+4Sy2AIuAYC4jgxRMTkmTDKUcpTmLg8ruRHUKjBZZLlIfi31gfU7OS1cR0PAu/pBK9YtW2MQb1lvOctqZq0LKUJBSDYlWo46RkP0zY6WSbx5DQ7RoxuP1i/s7xD/AAigkkgZSPVuOj/flAVc3KcqrH3pDNW1RUbAAE7hyHpbSBtNI7ZakrAykp0cE3cB9YqVPjJM7C9sOET3jBRquG4e/CK8zEibQ+IwiWhPZqSMpsQGYvfnw/zC5jOyyUZsgD3IZR3jug5mYDpv1gtd9ZbBGInq1vr3G4+EAifxiWRh82oLS0lTancOp0EXpexdSbkJA4u5bizQ67KV1PR0/ZTFZlZlFQSkuSTv3CzC53QWy9VHgIJkrrst8ABMi2ElrlSlS12KVki+5QBt4gw4yqrnz9+QhPm4wntcyHCS7gsLcYJycTHGOU1lTPYbMczotLWRUEcYxGJVY9j4Hh474rzJ0DRWc41m1nOEhUcw3QF4lmdPinMmxSn4gH1inOxBrvDaacwi4gLb2f8AlpHFXyBhRo65Us2NuEMGOyF1K0pl95QOg57yd2kNOzP8PpaGVMAmL5/COg39T6R0iXVaTThbOfSc5fQ+r1DMmyjbMVKOumzA6Za1dEmNKjEZkv40LT/ckiOyycBAGgiGswJJBBS/hE8dpV5z0bQx0adPT17/ACgPZbZdMyQmbPD5gFBJJAAIcO1yWgqnC6WVNBlS0osylJd/V/OAeJbSGjIkKHdCRkbcBZr7g0B1bYlSu4jz3+UDZbrRmsbH7SW1QrYhvKPM8AMUndd98Q4FXSgVMxS5FvX1cR5/K5ipTrZDi7EluTwjYlhi6Gc0paghd2d2PjAaaC5OTg+XoZ4SAMR22pxPs5ZXLbNYAD+okgAdbxQ2fXUzlp7cIQkB1AO54DVh674pbPSe1mFU1RVk04dWhhpcVShZdhw6feNuioviAJzMjJOBD80BCHNju5QBo6TMtZBPfJUBuB3sOesQYhixmhpZza3FwPHjFSnr+yASosRYXZ4XJyc42mwpxjzkuO0C0yyUkZ2LcLboDYDXLkJCVEKG69x4teL2IYoGId1GwAvrvMU6TDzl7zwxVgoQRgS1odEti9Vo+UJfz7Mq720ijWY9lWHBy8fGIk0lzES05TeDezrHLOzKuUJBjvheJMA14NSZhV3gPOOd4biWQgH4XA6cIccOxApYg24cojW1mpsHiR76TW2DDapo/qj2nTe/yiIT5bZnD6xUXiuUuIGSAQWivPEIlcuMgAcTf/EZH3efCe9JnKp1QQp+D6xDhlYpS1kMMpSzeJ067o7p/pSlQTMmolk8VAeg4+sepNGTlyIY7+zt8ot+2ADBXBPqZWOsVrBYFJxOTfzolLMNwOmnAAeHrAuvxQluTe/lHXqrZfD6l0hKUq4pBQfoD4wnYr/C4yFlYUZkrmLp6tY9Y3Xqa8Zb+Y0dehGAMH4wP/PFrkpky9VFyoajcw4P71iynZqVLAExbLI04GKlNTCRP5A6coO1tH2i0rCk5TqeA4e+EFDBV8MLRUtSgDbIyT8YDXgKkqPK7xQqVM7EgiD+MYmM/dvlsOkK1ZOcvBAAxjQJ6fFNqfaMpJSrXrFibjwOhhdrKHtFBtW14CIJOATpkwS5ZJJ1c2SOKuAg/stB8ROJz9+ttqcrjMNT8XG8tECqlagTdIAs4+J3ZvKG/Df4eSpUsKKDOmN8S3Z//FOg8X6xQqcJmiYDNlEISXcENYjKIXTUUk4T89vsID2qyzYnAhXY7ZwhIKgcy2Jfd/4+HzjolFhiUC7QAwXEUsANYP0ylKvcJ+cQbrzY5Lcx2xsKETZRLkqS+60aVKeA8YnmTe6N0UamrYMICTgYMWXJOYs7R7Py6lCkKAdu6prpO4j7RxWbPm00/KsMqUsOOOUg+R+sd3qJ7RzP+IFEla0KA7xJT4a+l4rdkakhzU3un8p5qtObF6l5H5x1lbWy5ssFK7EOxIcciIR9oquZPnBVghNkubk7y24e98D6GT2Qb1ME8Iwo1UwhSuzloGaYs6JSPqdwihXQEsyDn0zGE7OVa+q0/aVZFXMQSUTAl+Tg+RiriFVULN1JynckEP1d/nB6VjtDKWpKaUzk6BUxdy2/KzB4mpMIl1ISZaVSM+YJKiClShdhoWAIFhxhnu8HOBn5Tw6agg7ED5/7hnYXIaRL/EkqB6hR+hEUtoZQWpAA1Xp0BMAJ9bUUqloAyzBYpOhb9tDF/YhUyqmKmzjdJyhOgTxifqEKBrjwPvkxenT91eM7jmNeFbNJCQprnlF6owsJDacYNU8xMtA4CAuKYwl7GxiZRaXMrVWWO23EEKk95g/OKeKyco6taLSa13ILvy+0DsVqCfC0O96SemP7g7wbNNlPw+jiGLA8WC5SSN4EK1bUBMpSjuSflAPZbaEy2Qo23RuzSHUVEjkGRe0bFFigzrP4tojmVDwtIx4cY1Xjo4tEkaN88SeVxDa61IOsZAD+dpjIN7KfQzEf0A3clj7e+pjxKGV0v4xo5zNFggAh7m/sRMNb46scSitycZ5lYJgpS42p8q+8hRa+of5jlFCpS2rD3uivm4W+ceVuy7iGZVsG8XdtsKMiaFgd026coCS8Ss0dB2jpVTqBR1WlKilxqU3D9RaOP09QZl0pKeRI9D946LSgW1/KMafVqB3b8j9oYqVtqYFTVRtUTFbwYGKmmYsS06mKNVW2ZvU6pUXJhvBpBmZinX4Q/mT0Fob8CwUSkauonMpXH9hw+8V9msGEqWEi53nnBxAyh4i6vUl2Kr7s5q6wu3UZeOKMnRrMIA4pincYlwd0Wqmfa2msLeMz3LCBVA2MItjE8lY12a5bb3DdG+8dKw/EBkHSOJYnNCFSVfoWQ/UD7Q+0GOp7MXgut0+FV0Hr+sqadu8XB8o3VOJ84FVGKc4AVm0Au5tACu2nHGFatFZZ5R0BV5jNXYwBvhFxPF+2nsNJYb/kTf5QMxLaMqcJMUMJmsVPvjodJ2f3KlzzAjVobVrX13jts3h6aiqkylaKU6ugBLeLRY2rmNLqOyQcqajKpQNsqUskEDc4JgHhGKqkzUTU6pPpvhpqFSxUrXNdVLVp7xSfhO423pUPIwyoA5jtzMzbcYiPRrK0pQyQXJ+EOep13+kO+xNUpUudTKTYoXNlnehaA7g7tx/zAISly5pkyQmcSWQpKQSQq/dI0feOsHKfA10jTqqd2QFuzlqBmKBF02LAHfcxonJzFErKghjzxBG02L9sZEzKAoIAUf1EEj6eseYHj4kzeS/mP2bygdjVYiZNUZaMiNEp4AeJvC/W1BSpLWIvGW04uXpaFutWlM422/v2nV5u0RUC5sdIET60qs/T3whWpcZBGsXJVcDcXicuj7rgSpRfSR4CIy/iQlIbxgLMrVBagS6ToffH6R4urteK1KTOUUpPwh/E6DpHtVPTkmB1LgEEHeVsamLWns5aVKKtWGg5nQXgfTbMKPxnL0+8O+GUZ7N1sht3+Lc4nraSnyumaQeH7Q2lrIOhMSW9Vd1nXZk/tFenwtKAwc9VH/ERVVK2hI8fvDcnZdKwCJuu47+kUtoNl+wSFBTgvq0aHXnJh/8AxyOgAfaKJE3iIyNjUEWcx5DG/oIkdLX6n7zta5JUQRaPcRwlSpZd319iJkYgkXEV67Gg3eUz7n1+8cnlRn1k5S2QRKmGUSgm61Nwe3hviaf3VAO4OvKBia0gk6A8Yp1+N5QShCpjbkN9T8oz0deAF3jHW+ckxk/EZEEJLvqGcGF/ZrZBkqKg1yzjc8TUeIOxVyLcPvBf+cAC5AHOPjaUyoHP7QyBgNzBWI7LSzuELtPgKEVDgBwD8xBvGNsUIBYhR9ISsG2kM2sJJspJHi4P0MO0V6hq2bcDEFc/AM6VhMoO3GLNZRhNyWF2H2gVSzi1tY2mVSlfEX3PE7qGCpEWZTmRzrQuYqi5O+D0+ewZ4X8RU55Qzps9UyRF7HpI7Eh9483itLmJlyAROOdnAAcatlL6WvFjG050hAN1KDRDUYLKTIJzst1Bje6S26wfpHT6cA14b1hKs5JErU2Jq7T8zvBJDgWcfSJsaxlMxJShAQlzYal+J3gMIqy6QIQpYSpSTYKtqGNx/S5HHTxe3g2CBae0WUgZmLk2ty+cMYUbibV3YdJgvC5crtfzCSgA9TwtEtUUJm9wEJP6hBpEiSEZpcsslTKVx4M+pO+26N8Tqaeak5UZTbXXh46R6XyZ9VT0753gtEyL0qsWU5ASU/pc+ghcTVEGLtNWMQYw9Uo0a1WOIY/GTAQRmSUszBmbTSK5mqWSSSSTcm/rGlRiZVoWEZLngJfSA9JA4jnegnmWUywIp0GATKyYrsw6QWKi4A8SG8A5gts5hCq1Z1TJSWURqo/pTw5mOn0OHoloCEJCUpDADdEzV9o+y+Fd2/SDsqXVAZPhH5/6iDRfwnDfmTieSEgeqnfyglJ/hvKQO7MmeOU/9RDwJUe9gWiG3auqc7v+k3Xp6K91X9ZzPGth56UkyVhY/SRlV4FyCfKAOz05UpcxKgUrBDg6jXWOxzZTboUdrNnO1Hayg01I6Zx+k8+BijpO0i47q7g+f8zNmnBcWqTt5fxBU7EitLcIFz551ijIxG+8EWIPqDFlcxK9IrCrpO82HXHhmiMRWFOFFxpfTpFqrx1a0ZVKcDjA5cnKTFWdMhgKDxMM+Bkz1cwPGRRK4yGOiTzqI/43+IkzQlU8JlEBlE943uLDUfUaQ84HRymchzxJgWaaVVTk5u8EZhrZyzvxEH6XAUJS0vugaNp5Ry2etFwu454EmscHGZdn0iFBiAUnUf5hcxXCESu9LZjqN3hwgjW1RkgFTlJs43dRCntftVkkKyJUc3dzNZL2c89WjysM7hFG5mgMDJ4ktRSjK6HSTw+kKkrD62etSEiwJGZZYFt4FyYn2fxSfNOUqSEnQtdvl6R1bZLZ/uubDid8OeKliuATKNdXTX3lhIHlOVVX8OZpH5k8E8Agt6m8CV7EVUhQWhlZS4bW3EHjH0JOwRBLhjygDi1GZaCoJzPw3eG+Ce2Xr4efp/EItOmu2AIPrk/vEemxhhcFKmuk2MSfzMKZoAY6StTuxGhGoP25QCkbSqQSlabiziBLoO8HUvPpBa3T+zkBuD5x0r8UAELdZiwKgCpsx8usD5lXNqASgMniSz9N5iOm2bUVp7ZeRJ3jjwc2T1MUNPoVr97mTiGO4G0KV9ZKSh0yyVEAFRVYG7snViCB5xVnUS5qCsJIQ2rWBABNzqzvbjFNODTFZ9WRuF/XRmjYVRMvIM6gLtuG5/GHsY4jqkHkYlVdcoo7EOQ/hq7wSmU8yVLYJBDDMe8L8AdIFVNKuSsFaSl2IB1axEGcU2mXPABLOANGFhwEbb4QFfJyZvh1UpEsgFOYFrgHLfNY3Fy94ouO07SeM4KiVBKmfxAtdotyNk5hl5hYKBUCTqBq0aUFDJH+6VFu8AP6v3HDnGARnmFw2MYgfEZSSQpIZ3tw6xrOoJksAlmOjF4IYwlC1nsklAYMPenSK9JhcxUxKSGHHcz/AD5QQNhcmLvUTZhRufSXl7N1OUEITcOLs9udngKiQtUwS/6s2Vubs1ucdKnT5kwBNwGygJGjht1397oCSsNShSCkIC0EkKZiXve7Ei7FuDNE+rVtg9ePhHtT2fcihjx57x/2ewlMiSiWnQC54nefEwfp5W/37vA6nUGHlBOmmhr8r/PxuPKOJsYu5ZuTLFq9K4XiWhI39ed+ceKA9+UazanW/k7H14+V4prqIycA7RVUZp7WEeDD3y3+zAmeYszpzxQmrgi7x6tOkTnu3OGiVNTOTYTLK/u3HxA9OcB6etAvDZt4M1Ms8Cgj/wCwH1jndMhSlBKElRO4BzHaaA97px1eW0iau7uLiBwd4cn4m4gZPn8ILU2x1SsOQlH9xv5B42m7FT037q+QJHzEGW+hTjqH3ilmpd4Il0alBwDeMgyMHmf1Avv9iPI17SvqJkII9yqrsJvdGZKyzdN4hglY3lFwR4faEGRi2erlzNJae6Oh1UfTyjoNYlKpaeOXh5Rzd1ZTB88QS4Jguvx5MzuBXp94DY5WoEhaZhSc6cqRxO7y18IGYjWBFQtB5EW5feBOJzgVy0AEd53IIGhFiddYZ0+n8QO/rGKwCwX4w9smkmYlIHsQ+4rtMZcvKgsGAIgHslhACSSQFEWP0EQ43hpQrvKzWcXbw6/frHlmGbIMvWCtnGfL857SbYzULcKN/wB7xbm7UEHNq40P0hfwfCpgnkq/2yLCzv4bmi5iwCcrEWvf9488IfCw+nZLicpgxaxKozKJZg5t4wsYgSFskAlVjZ4P1s9yXgPSYgET8xAU1mVFnTDEV7W6WQKfWWKXEBLlZCwIUlQte3PhHuK45nQxOY6v9huivMxEdoCsBbW0At4b23xYxiulFLS5IQ7Xd1ePWGcDMj9RUECQ4biU3sykBSknVhy3xRoMUXKmOklO62vu8EsFxhUuWUJUhLlySLhooISTMCxdjY2Dnx1je28AS2BgyzSVQXPSqcFLQD0JHAGIsWq0lYKUZBZxmJc7zeCM+casy0ABJHcAAAc/cmBeKYOZTOQ5DsFAtdrtoY8BGd5twwGRCSMRzoAM0skEAcOkCKmtKV2ILRtV4UZTd9K3/Tf3rFYJCyAOvgI+VAN5my9yvTxPZlaSXducOWAJOTtJhzKVx4bvfWFWbhP5uRCwoW7w96wzycNmIlAM7C3vwhbVOoULnmM9n2BLS1v0hI4qoae7cB0HswIxSf8AlqU/eT3h1F4sYbTKm3Vblw9+9IlxKnQk5EsQBcsC56QiMKwnTsptrI4yIz7L4t21OhT3YBX9wsfWDqJ3P34Qh4XO7EdwBINyALGGCmxkHW0QdVpT1llG08FTBQH5jAZsRqmRTRVgiNJtVCIrOZjpxJZs6KM2bEU6qgZW4omWklSmAhyqgnYTNjhFyYO2rCp2SQjVasyjwSnj4keUGsB2elyEAJF/6lHUn3ugds4gzXnqF1/CDuSNPv1h4wfDTMJF2SHLc90OXu4A06eXPxP+py+otDubPtIaOiVMUEpD/TrEuK4ZLli8wZmuGfX5RYVX9hKmFNio5RxHvWOf4hjhMxnLkwKqjqGAMn9Iizw4ZXP0jIGIqlNGR53TT7vBD1bg8vs2F+o+XCE9O0k9GaWkKUEFSdHZi1tS0MtbXryFQQohrMkn5RJgGFJmJcpYl1X8y/nDNTDB6lzC8QFs9QCeylG6iXJ6m0MFbgsoIylle9x4xriGHGT3ks+rcYG4rX1EySrsUDO1ifpuzcHtHpJdttt/tCKSNxL2zuPJQDLN1BRD2uAYPfi5ajmKQpgW162O6OLYLi+UspTHifrDzT48yGNwNCIZv0xqbadHp2r1Cda8+cYqHFadBOZSi5fK17cDoC0LWPV4mKUoFkvbj0gROxJSldxN9zB4GYjUrTdYUBx3QSvT+LMcPd05sntVMAcmAtJh656lqQPhD3IG/S8bzVrnWALWtxeGPDdlZij+WtSZb30udHFrjmYolxQu5AM5zVXNrrBXUMgRdpZxlBaCkEqDGwJ0fX7RWlSSVALCgklnLga8THVRs6iTJKgkZuJ1hfWF5jYLBsUqDg9YCmvD56RHF7HYpnq39AINrKenTIASCVFPDRT9NGiCixUJkFCRLs7laXNwRZ7NeNsRw4C/eQH+HUHkDqPGL1SJC5SQJaQQlr2beSDDKOGEXuqatsFYvYUpSpyUpAN31Z2D6+ERYhUkn4SH4xpSpImsgZr2gxSUZTMBnIBDEhI1zONQd7En/EHwM5iKsxUjPnBInknKtJTa1mfz0imgsbXg7jVQlZYJyi7Xc+PO8R0FKiSt5qcwazaX4vwj4MMTxqmLDeMP8PcBE9ZWpu6WZ7/tDvtzTpkUoCQxmKCOgYk/JvGEfZysP4sLlAJATlITv689Iev4gyiujkrZsixmHAKBAPmw8Y57VDOqHUfSVNMgDoD6xJw+TMUQEEjpBtWA9ndWv14QPwisyEEa7jzi/WVyl6wQvgzpG6sjHEhxIS8gCdRANVQYs1Km1gYuZrBFHVPG8IhmhxgtcxNNxkDUwsVeys4jtZZPeGZgSD7aNdlcMmTJ5SUqUpOgJ053B0bWPDpqCDYGG3MjJrXNvdFfrnaG5uIrWQEp13qsPvAWsweqmzlIN0oYk6JY8N54Q/Y/skqlloXMUnvFjlB13N5cN0LtVJQzAuC9hqNLODc30HlH1Fir4qwJrVaT2tequzb8v794cwdISkJt3bNDXguJJlJWNCv+rhwjn+A1YRnRwU/gb/tDLSznF9NIlWq1dpInN2qV8LcieYktwQ+p9mFZFEO2d/hvpbdDLUpJiioJSLWMfU2GsERY+sP0svMgKEiUQR+oj0e0ZC4K4D+oiMgmT6f37TEdStHZ2HlAmoqcqwxZ3ty9mA8xc1A7qiGu3LxjDSFXfUvvM4L+nLpAypY5jgwIWrpzpvcQATjpBKUJdQdjuivXJnrIHaMNLAfOCOGYSEXNzBPDWOpjkxipMxKm7IKKibkkknxvBWn2dMhAKioAluIfnweHeTTpeIsdX+QrQB0vz7wtHv8A+lbYQh4jddSqfCIvYfQd3ujU62G4anm4t849nU/Hj6f4+fOPaesKQRuLuPS1rM/q3GPJdQ7Dd/jeX5X5WF4cG86nGBgcSlS4ZLRMKikDMQ/L9tx4tD7h9IFpSE6bz70EJ1VUJKSQPdjv983hi2frFfh0pBZ9ekKaxWYBsxM6da8tWME8wziSUKTkSMzWJ3DkIDSsFbUNB6UlITdhFKpqTpAkK1DpE8qcgdKxdxzDksQzxzvGqFSCWJy6tHSa9ZLu0J20EruqPKKeiuPVieaykWUnq5EDYLVZVFXwltb6aW53jWpqzNVkSok5gcxOjezFqdjzyUpaWWSxYXPUxHgNAJqlLOUAP8RYWDnTUsYtceKcuMkBBIR+VOSVqTMGoO4xbxXHDMNylnBygBhYDhwi2uXTpngpSDqC108bZnuwI9vEOJqlTJiUhGVIBf57o8JBhFV1Bk2wNQ1QQTwIjpWPbSJTmkzZZVLmSizak7zyZj5DjHNsBwkJJmJJc2TfQOAdON2PKCVYqYnKokqF2zFxz8+UR9TUtl/UP6ZQp0VzUh84PlNJyDJXlNxuVuUOI+26J/xLiNJVeuYgoQhC+PaEf552izIwBSgAhypg4Gj72JuB1gTMFH/Jsf79pRo1vVswO0H1ReJcFwJVRMCQCRqojcP3hkwvYslX5yv+Kfqd3h5wzyEplpyyxkS4ISLaWfmTq5hW7tBEUhNzPbr+rZZX/l6GbTcwET0lNLRogJfUgBz13nxjck6jThrG9KgKUkEfEQLcy2kQWcttFAgAzN/4qIAw8HXKqWR5gfIxxefXAJc2A92jsP8AFl1U8uQnVSwf+KR92hJw3ZUN3kg9RHR0XV1IS3r/ABFqL2rpwPOIeFY5lnkqslR8huh4lVdgQYlqtgZRLiWPC0ZK2PMsflrUkfpNx5HTwj3UanT3YYbH4yd3DkknfM1/nNucC67EtbxarcGnjQS1dQR8jASdhVS/wIH9v7vHtCVNv1D7wL0EDiaKrjHsRHDZ3/xf/sRkUOmv1H3EU6G9J0Oumggn/wAT8oD0eIobvFuRjWpxQzAwTlTxgXVTUOA4HUxJrqJ5j4rPEL/ixNX3bJDekXp1elIuQIWpuLBAZFzxirhEo1UwlRJQk3PE/pH1/eNtpeodb7KIQuKto20+L5/gBUOJsPPf4RvPmKUGt0Z/m0FMNwMlghLtwFgPpFipw3KWOUeIt14RMJAPUq7QftBiLWKVKc5FKHEB/wB4EztqJY3KJ4N99I6WrAFrSVJAUBwIeFev2dRMJzIH2ipTqUGO9Uxxe1LyOlSPtBWGyl1OU6IN2hzpqfKkAaAQD2fkimV2JPdUSZZPmU/Ucn4QypG4aQrqrs2YHHlLGn1BdMtz5yVM/cH5vGs0uI3TYRBNULtCxOTN9YztBVandCntAsBEw7mbxMNdcbQjY3NzzES2UJeYOprO+46FoqaFOpxMaq8JSfU7Shs/gsuaMy1Mz93fp8rxelYetAyoSGufhcsdM3Ng8a4tQpSQmnKsxLF1fPgY8l4utCVS1qKCWcb3bcfGOiY5nOVKFlGXTqmzkyyQgO7g621HvjEuNUSZSkhClFSrXiqqoWlUspuwYc3JglIoJn4iUqcRck6voHDtpePCelczSjvH6c8kCNmFpTKQCbsGT5czw5Hxs1OsmOLnTl71HOMq6tybxDMpJyh3JMxfBkt6lojj4zryVrGTCewOD00+qKagruAUhKykKIdwcrF258Y6FUYCKZpaEgS/6SN/Iv8A1cTHHsOo6uTNCpkpaLuCNzdDHYtntsgpATPAI4/cRO7RQk7tkfcCQmJLd6g+h2+sxIACjyt42+TxCJdxuOn0holJppiSBlu2h0bSPEYHJSQcxIHEj7RJ9mYjZgfrMjVKM5BH0ishP2hjoMJTJHazCAwcA7raq5iNavFaOnOY5Arg7nwDk+kLWNY2a1JRdMo2IcgnqRp0gtdKV+Jjn0xx8/jPLLXtGFGB5wbjePIqJ6lBQKU91PTj4x7S1IgLO2CAJMqdMQTuV3h9DEa8HqpAdhMADugsW/tLejwy1dT+4/32/wBTzYDeOMqoETd0xzio2omS/jStH9ySPUhjEP8A6gq3KHkD8o+HZ17cCYDofMTo86WmAeLT5UtJK1JTCrN2jnzA+bIOJt6CAGIETPimLUeQt6wfT9mN1eNsfKGel+nwiGZm1kgEsmYocWF48haSCLAqYdIyLXsVP9MmdxqPSdDxakEuWSNdB10hYk0BN9SfXf8AUQd2rxZIUiWdVny4P1NoESpxTd/O/vX5whowy15PnOg0ARlJ88yhidF3D4w17J4cJclCQNQ56m/1bwhexvFXlly7j1+fnDhQq7qegjzXO3chfIn9JO7WCdYxzG3HMV/DU6ZUuy1B1KHvWEj+b7ipni/i1QV6l7AQGk0YCyVJJ3sd8JqRZ73A4kHG+IawjElpUVpVYM4GhBtcQUxaolqXnQGzJBV1+8VMCSkUs5WUh8qQeetvXyHGKa5+7yjFuQOkee81Wd8wbtDIzylMWULpI3KFwRAzAdv0qARP7ixbO1j1/SfSCeJmzQp0Oy+cEqd3dtBr6mHdNXVZSVt+nrG/aHRsrH44yhYdK0qHIj6RUn4whIcqAA5wp/6Cnq7yMgGrLN/Bhv5xRkbLL7Ts5oUCCHBvY6EEaiPU0WmOSLOPvGR2g4/xnStnKD8X+YT+XduBb+o8vnBrFRK7NQUHQAR3tG6bojwySlEpKBZKQAByEANq5c2olqlSVBINlEv8PAMNTv5PCisCwA2GfP0gbbWsPU051h2KFCirNclQBYOxDD0j2cBPWkFeZ9TwAD+e6LeHYKaWcBUJBS4ZSbi7gkO3eHA6P0i/XViGUUJbKCoE8nZ2bdZucdSHUnKnM1WCybwTjmEy5YT2ZTmHB4q02erWEaBLZlcP3iOqxZayCpDKOjPfzhu2bwhKEAaq1UefjujF1vdrvz5RrR6ZdRZt7o5/iMGzuCypWUhIUWZ1Fz1D6Q7JpT2dgLwBwPD1Zc4cpBD+zDuZyZMoE3O/lHP25z1NxH9ZYKyFWAVy3S0yWzDXpe8AMUwvLeWWs8MM/G1hZUGI0ZvQQLxepQzp1OrRk1qwys9qDEjbYxYlYz38iiyuuvMRaXOWofGo/wDI/eFfbKkBlhYfMgu4seBb08oH4TilSgJIOYMM2a/7u0F9hDp1od/QwNzNXd3YBPmMRxk0N3aC1Kht0AU42tvhSDxf6ECNJeJzQSQoneRY+m70hJtNa/MZWh7F6o11GJIlJOZVwnM3J2+ZhSrsRmTDmWQ+gIABAJ0BF1J3sX0eB9VWqXPcuxDEai1wz7uWnhF1Cxl587t58fbmwb0+kFQyeTNaahWB7xd84m68eV2WSYgENlzHeNO8NbcRCvOkMpLhKQzpYgvxLjiYPVs7N0G/l19L35QuzrTFJBtYtweKGnRVz07QT6JK7VdePT0m8xZUeQjemolTFBKEuTpBrZfARUFRUWSkesejFEU6pmQOQGCm3/aGBGiQcgcia/6MWPiUkHhGQsVOLKUsqKiSS5vGQboMT74f+0k2hz1E85Q/yA3PHuRYSA+g6wZkSCtWVA6/cxZXhISWKhC62YUKBsJrT6Fa/ESeoxNrZCjreHnZit7WQlzdIykcx7eBtdhbJcEGBVFXKppmYXSbKH1HMRnUJ7RX0jkcRLV6MDLqczoqqewfSL9BiEtCiuZK7VeoJPzG+BGE4nLnSwUl35+nXlBIJDaDyiCFdDITDfBk1fjK57OAANANPDnAuoSGuYtKlmA+IVgAbXgI96CzZO5M+G0EY7iYlpJdybAQw4LJSZaiTcZcvN9fSAH+nZ04laksncCQPneL8orp5ZExOUAWO5uDiHT0BQqnf+ZsAmPcsd0Bk6G/WFraZpaO0a6NLbt4+sSYRjxVKGYGwZ2LHod8TUqfxSlJPwAsX38hy5xPAKOM+XMOIs4ltgUSmBAJ5w07PTPyUsQQUpLm+4F/E3iXHdjaaYgpVLQCzBSQAocwQL+MLFGmbRIyJJnIS9jqBwQd4fcYaJqZcJs2fPz+szhj8pc2ooM4ZJ7zuPIwj9mvtck9Jy8E2fzg7MxZc6eXGUJ0G+++G6swJFRTiYLLSwV1bWDV6k6TCvwfylHT1ixQMzm0ycgzJSEy8gzp1ILnN6R0PBaIHSzxznaXCJkkhbuEF/WOlbKYkkywW1APS2kNatg6K6nIMoaYtV11432PzEYQkypfZoIAJcgwOxnGlIkrcOySfTdFmvxUFLAae+EC5JCwc5cHdE9twC09epnrJI3lDZjGzMlOWWSHYA2P6e8A/wCxiWomEElv2hjwvCEoAUwAaBWJoyqNhfl9RHvWvWcCZ0T4ypibjQdJfQgvEWFS05NNPbdIm2inZJayA9m8Sd0UcHxNJBCfEHUGHQGNeRHjcnedJ5xCmS+u/dbX368osZkoF+9a/Lpa27QjXyq9uklnAOjG3lEq0HSB7iMh1MGVxAKVWcEOeeh+fsQR7XuDiPrruffxhe2lm5Jbb1WHvgGjeRik8yCpIQogC+8cSQ8MipmQESfbr6qrSregM9xjFUy+Z3D3oIGUZJBUdSYHT5aiAtRcqJfiCIJ0Xww33YrTaJ6fVtqbiTsBwIdwrFVSkLSCwVr5NAaqXYxMgxDUJga8yo48JxApTGRaXKvGQ91SAdPvHbZ/+rpFWab+cZGRLbynTV+8Zos2MA60WMZGQWrmLaj3TK2zU5QqWBIB1ANj1jrmFF5d73jIyF+0B/yj5Tij5yviCyBYkQv4Jeep7sCz9RGRkTP8H+U+X3hHCnSOEUsUSChYa2VXyMZGQqPKMLzDEqUOy0HlFLC/jX4RkZAm8ppfOEqndAickcI8jI0POb9InBI/Ej+3/sY6Ds78E3+z/sIyMg+u4Hyjuk9z6/vFLaxIym276RFser8pH9ojIyG9N+APnK1n/YX/AOT+0ZlaJ5kv5xrIHe8ExkZG24hvL++ssVkwjQkXivVl5d4yMhP/ACEAOBFHaw91I3P/ANYSKEtPS1u8rTqY9jI6DS/hGQdZ/wBkfSGNpv8AZR/cPkYL4BPUqT3lE6akmMjIwfwR8zKFf47fIQFUHMpRNy+p8YuYfLAew+F9IyMjVnuRPW/iiD9of94eJ9RHlFujIyCr+CvymezPxj8paTrGk6MjIGOZ0h92UVaxkZGQzJ55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9" name="AutoShape 6" descr="data:image/jpeg;base64,/9j/4AAQSkZJRgABAQAAAQABAAD/2wCEAAkGBhQSERUUExQWFBUVGBgXGBgXGBwfHxoaHBgcGh4bGBwYHCYeGRojHBgcIC8gIycpLCwsHB4xNTAqNSYrLCkBCQoKDgwOGg8PGiwkHyQsLDAsMiwsLCwsLCwqLCwsLCwsLCwsLCwsLCwsLCwpLCwsLCwsLCwsLCwsLCwsLCwsLP/AABEIAMIBAwMBIgACEQEDEQH/xAAcAAACAgMBAQAAAAAAAAAAAAAFBgMEAAIHAQj/xAA/EAABAgQDBQYEBAUEAQUAAAABAhEAAwQhBRIxBkFRYXETIoGRofAyscHRFCNS4QcVQnLxFjOCwmIXJFOSov/EABoBAAMBAQEBAAAAAAAAAAAAAAMEBQIGAQD/xAA1EQACAgEDAQUGBgICAwEAAAABAgADEQQhMRIFEyJBURQyYXGBkTOhscHR8ELhIzQkUnIV/9oADAMBAAIRAxEAPwBEqj8AJF3Jbif8R0HHMJmzaeXPpphAMpCFIsMydzeZtpHPapDpSsab+R9tBLB9sZ1OAkEKQNEqe3RomIdp1tlZ26PL1gWfhpQrvIKTwIIi3IzTGloSVFRdgL8m39TF7aHaqZVKBUMoAskG3WKw2knhAQFsBawALf3APGiSZ8KlHiwAYWxOQijkGSwVPnDvkF8idwBGnPjCpUIYdIkVUuXNzzitWz7GPVBzPHKqpJMY/wCGNCZkxa1XTKYJ/uP2HzEdUzZBY3UMvR214DWEz+HdqYKYAlR05MA/O0Oa5SZgAUH0Z78/nHJdpW9eqYngbQdat3C7+UsYenM5UHH05e+MbmSH9Y1p6ky3Sd2ihfMxe3Pd4xXVWkaQhsMTXS7McTyvQBx9v9LwInRdqah39YGT5kEUZMbqUgYMAfiBKnrQTZTLT00I8D8xB3DsdVKOZBZ7HnCXtxNKOzmjVKmPQjT0jagxcLQC8Wu4Zq1uX+kTndbWFtKD5/ePVftIqd8TBuDwPOJkXBI6GAcuuG+PJuIjcIEaWY5PMn92w8oQm4i7u56xWlS1TFBKLqUWHvgIGrnkiLmyeIj8UAT/AEqD87N42MFFPSCR5Twc4lwbLz6adnXlUlRJBQSSkk6EEDzEEaauUKtKVJUEqDAkFnDHXTc0HK6tGW8DpFT2g7qCr3zgbOLG6mHwjgsZVK+sY6umKpZYjvbhATBsQmIUUzELlqSruqUkgKbRibFxBWiq7XGm7nEVZWO/PcNICzKdzzBgHEIrqgoFyL3bgeUAVzlkFCEqIDswJ8IpTK+aCcktawA/dHof2gnQ4gAkWF7mNk5A6pnGJEmqaUHcFt+oPjAxWITDMS0tSkN3lJGl+UXcSmoW40J0POJNn1jIL67+cZCqx+HEIpK7y9LRKqJYTMSladQ+48UkXB5iKEycumeST2kpdpZVqk/pO5/Q9XexW/lrzIDuQ4Fn53s++K+IqE1LEecLsGrPSd1jiMHEu01MuYgsAHt3vWFLaSlqqZfbSZJmOGmZQSCkFx8N7OWLb4f9mqfLLyqWVa3OvjF+bTJPIwSu0q2cAj9YqyDic1kf+4Sy2AIuAYC4jgxRMTkmTDKUcpTmLg8ruRHUKjBZZLlIfi31gfU7OS1cR0PAu/pBK9YtW2MQb1lvOctqZq0LKUJBSDYlWo46RkP0zY6WSbx5DQ7RoxuP1i/s7xD/AAigkkgZSPVuOj/flAVc3KcqrH3pDNW1RUbAAE7hyHpbSBtNI7ZakrAykp0cE3cB9YqVPjJM7C9sOET3jBRquG4e/CK8zEibQ+IwiWhPZqSMpsQGYvfnw/zC5jOyyUZsgD3IZR3jug5mYDpv1gtd9ZbBGInq1vr3G4+EAifxiWRh82oLS0lTancOp0EXpexdSbkJA4u5bizQ67KV1PR0/ZTFZlZlFQSkuSTv3CzC53QWy9VHgIJkrrst8ABMi2ElrlSlS12KVki+5QBt4gw4yqrnz9+QhPm4wntcyHCS7gsLcYJycTHGOU1lTPYbMczotLWRUEcYxGJVY9j4Hh474rzJ0DRWc41m1nOEhUcw3QF4lmdPinMmxSn4gH1inOxBrvDaacwi4gLb2f8AlpHFXyBhRo65Us2NuEMGOyF1K0pl95QOg57yd2kNOzP8PpaGVMAmL5/COg39T6R0iXVaTThbOfSc5fQ+r1DMmyjbMVKOumzA6Za1dEmNKjEZkv40LT/ckiOyycBAGgiGswJJBBS/hE8dpV5z0bQx0adPT17/ACgPZbZdMyQmbPD5gFBJJAAIcO1yWgqnC6WVNBlS0osylJd/V/OAeJbSGjIkKHdCRkbcBZr7g0B1bYlSu4jz3+UDZbrRmsbH7SW1QrYhvKPM8AMUndd98Q4FXSgVMxS5FvX1cR5/K5ipTrZDi7EluTwjYlhi6Gc0paghd2d2PjAaaC5OTg+XoZ4SAMR22pxPs5ZXLbNYAD+okgAdbxQ2fXUzlp7cIQkB1AO54DVh674pbPSe1mFU1RVk04dWhhpcVShZdhw6feNuioviAJzMjJOBD80BCHNju5QBo6TMtZBPfJUBuB3sOesQYhixmhpZza3FwPHjFSnr+yASosRYXZ4XJyc42mwpxjzkuO0C0yyUkZ2LcLboDYDXLkJCVEKG69x4teL2IYoGId1GwAvrvMU6TDzl7zwxVgoQRgS1odEti9Vo+UJfz7Mq720ijWY9lWHBy8fGIk0lzES05TeDezrHLOzKuUJBjvheJMA14NSZhV3gPOOd4biWQgH4XA6cIccOxApYg24cojW1mpsHiR76TW2DDapo/qj2nTe/yiIT5bZnD6xUXiuUuIGSAQWivPEIlcuMgAcTf/EZH3efCe9JnKp1QQp+D6xDhlYpS1kMMpSzeJ067o7p/pSlQTMmolk8VAeg4+sepNGTlyIY7+zt8ot+2ADBXBPqZWOsVrBYFJxOTfzolLMNwOmnAAeHrAuvxQluTe/lHXqrZfD6l0hKUq4pBQfoD4wnYr/C4yFlYUZkrmLp6tY9Y3Xqa8Zb+Y0dehGAMH4wP/PFrkpky9VFyoajcw4P71iynZqVLAExbLI04GKlNTCRP5A6coO1tH2i0rCk5TqeA4e+EFDBV8MLRUtSgDbIyT8YDXgKkqPK7xQqVM7EgiD+MYmM/dvlsOkK1ZOcvBAAxjQJ6fFNqfaMpJSrXrFibjwOhhdrKHtFBtW14CIJOATpkwS5ZJJ1c2SOKuAg/stB8ROJz9+ttqcrjMNT8XG8tECqlagTdIAs4+J3ZvKG/Df4eSpUsKKDOmN8S3Z//FOg8X6xQqcJmiYDNlEISXcENYjKIXTUUk4T89vsID2qyzYnAhXY7ZwhIKgcy2Jfd/4+HzjolFhiUC7QAwXEUsANYP0ylKvcJ+cQbrzY5Lcx2xsKETZRLkqS+60aVKeA8YnmTe6N0UamrYMICTgYMWXJOYs7R7Py6lCkKAdu6prpO4j7RxWbPm00/KsMqUsOOOUg+R+sd3qJ7RzP+IFEla0KA7xJT4a+l4rdkakhzU3un8p5qtObF6l5H5x1lbWy5ssFK7EOxIcciIR9oquZPnBVghNkubk7y24e98D6GT2Qb1ME8Iwo1UwhSuzloGaYs6JSPqdwihXQEsyDn0zGE7OVa+q0/aVZFXMQSUTAl+Tg+RiriFVULN1JynckEP1d/nB6VjtDKWpKaUzk6BUxdy2/KzB4mpMIl1ISZaVSM+YJKiClShdhoWAIFhxhnu8HOBn5Tw6agg7ED5/7hnYXIaRL/EkqB6hR+hEUtoZQWpAA1Xp0BMAJ9bUUqloAyzBYpOhb9tDF/YhUyqmKmzjdJyhOgTxifqEKBrjwPvkxenT91eM7jmNeFbNJCQprnlF6owsJDacYNU8xMtA4CAuKYwl7GxiZRaXMrVWWO23EEKk95g/OKeKyco6taLSa13ILvy+0DsVqCfC0O96SemP7g7wbNNlPw+jiGLA8WC5SSN4EK1bUBMpSjuSflAPZbaEy2Qo23RuzSHUVEjkGRe0bFFigzrP4tojmVDwtIx4cY1Xjo4tEkaN88SeVxDa61IOsZAD+dpjIN7KfQzEf0A3clj7e+pjxKGV0v4xo5zNFggAh7m/sRMNb46scSitycZ5lYJgpS42p8q+8hRa+of5jlFCpS2rD3uivm4W+ceVuy7iGZVsG8XdtsKMiaFgd026coCS8Ss0dB2jpVTqBR1WlKilxqU3D9RaOP09QZl0pKeRI9D946LSgW1/KMafVqB3b8j9oYqVtqYFTVRtUTFbwYGKmmYsS06mKNVW2ZvU6pUXJhvBpBmZinX4Q/mT0Fob8CwUSkauonMpXH9hw+8V9msGEqWEi53nnBxAyh4i6vUl2Kr7s5q6wu3UZeOKMnRrMIA4pincYlwd0Wqmfa2msLeMz3LCBVA2MItjE8lY12a5bb3DdG+8dKw/EBkHSOJYnNCFSVfoWQ/UD7Q+0GOp7MXgut0+FV0Hr+sqadu8XB8o3VOJ84FVGKc4AVm0Au5tACu2nHGFatFZZ5R0BV5jNXYwBvhFxPF+2nsNJYb/kTf5QMxLaMqcJMUMJmsVPvjodJ2f3KlzzAjVobVrX13jts3h6aiqkylaKU6ugBLeLRY2rmNLqOyQcqajKpQNsqUskEDc4JgHhGKqkzUTU6pPpvhpqFSxUrXNdVLVp7xSfhO423pUPIwyoA5jtzMzbcYiPRrK0pQyQXJ+EOep13+kO+xNUpUudTKTYoXNlnehaA7g7tx/zAISly5pkyQmcSWQpKQSQq/dI0feOsHKfA10jTqqd2QFuzlqBmKBF02LAHfcxonJzFErKghjzxBG02L9sZEzKAoIAUf1EEj6eseYHj4kzeS/mP2bygdjVYiZNUZaMiNEp4AeJvC/W1BSpLWIvGW04uXpaFutWlM422/v2nV5u0RUC5sdIET60qs/T3whWpcZBGsXJVcDcXicuj7rgSpRfSR4CIy/iQlIbxgLMrVBagS6ToffH6R4urteK1KTOUUpPwh/E6DpHtVPTkmB1LgEEHeVsamLWns5aVKKtWGg5nQXgfTbMKPxnL0+8O+GUZ7N1sht3+Lc4nraSnyumaQeH7Q2lrIOhMSW9Vd1nXZk/tFenwtKAwc9VH/ERVVK2hI8fvDcnZdKwCJuu47+kUtoNl+wSFBTgvq0aHXnJh/8AxyOgAfaKJE3iIyNjUEWcx5DG/oIkdLX6n7zta5JUQRaPcRwlSpZd319iJkYgkXEV67Gg3eUz7n1+8cnlRn1k5S2QRKmGUSgm61Nwe3hviaf3VAO4OvKBia0gk6A8Yp1+N5QShCpjbkN9T8oz0deAF3jHW+ckxk/EZEEJLvqGcGF/ZrZBkqKg1yzjc8TUeIOxVyLcPvBf+cAC5AHOPjaUyoHP7QyBgNzBWI7LSzuELtPgKEVDgBwD8xBvGNsUIBYhR9ISsG2kM2sJJspJHi4P0MO0V6hq2bcDEFc/AM6VhMoO3GLNZRhNyWF2H2gVSzi1tY2mVSlfEX3PE7qGCpEWZTmRzrQuYqi5O+D0+ewZ4X8RU55Qzps9UyRF7HpI7Eh9483itLmJlyAROOdnAAcatlL6WvFjG050hAN1KDRDUYLKTIJzst1Bje6S26wfpHT6cA14b1hKs5JErU2Jq7T8zvBJDgWcfSJsaxlMxJShAQlzYal+J3gMIqy6QIQpYSpSTYKtqGNx/S5HHTxe3g2CBae0WUgZmLk2ty+cMYUbibV3YdJgvC5crtfzCSgA9TwtEtUUJm9wEJP6hBpEiSEZpcsslTKVx4M+pO+26N8Tqaeak5UZTbXXh46R6XyZ9VT0753gtEyL0qsWU5ASU/pc+ghcTVEGLtNWMQYw9Uo0a1WOIY/GTAQRmSUszBmbTSK5mqWSSSSTcm/rGlRiZVoWEZLngJfSA9JA4jnegnmWUywIp0GATKyYrsw6QWKi4A8SG8A5gts5hCq1Z1TJSWURqo/pTw5mOn0OHoloCEJCUpDADdEzV9o+y+Fd2/SDsqXVAZPhH5/6iDRfwnDfmTieSEgeqnfyglJ/hvKQO7MmeOU/9RDwJUe9gWiG3auqc7v+k3Xp6K91X9ZzPGth56UkyVhY/SRlV4FyCfKAOz05UpcxKgUrBDg6jXWOxzZTboUdrNnO1Hayg01I6Zx+k8+BijpO0i47q7g+f8zNmnBcWqTt5fxBU7EitLcIFz551ijIxG+8EWIPqDFlcxK9IrCrpO82HXHhmiMRWFOFFxpfTpFqrx1a0ZVKcDjA5cnKTFWdMhgKDxMM+Bkz1cwPGRRK4yGOiTzqI/43+IkzQlU8JlEBlE943uLDUfUaQ84HRymchzxJgWaaVVTk5u8EZhrZyzvxEH6XAUJS0vugaNp5Ry2etFwu454EmscHGZdn0iFBiAUnUf5hcxXCESu9LZjqN3hwgjW1RkgFTlJs43dRCntftVkkKyJUc3dzNZL2c89WjysM7hFG5mgMDJ4ktRSjK6HSTw+kKkrD62etSEiwJGZZYFt4FyYn2fxSfNOUqSEnQtdvl6R1bZLZ/uubDid8OeKliuATKNdXTX3lhIHlOVVX8OZpH5k8E8Agt6m8CV7EVUhQWhlZS4bW3EHjH0JOwRBLhjygDi1GZaCoJzPw3eG+Ce2Xr4efp/EItOmu2AIPrk/vEemxhhcFKmuk2MSfzMKZoAY6StTuxGhGoP25QCkbSqQSlabiziBLoO8HUvPpBa3T+zkBuD5x0r8UAELdZiwKgCpsx8usD5lXNqASgMniSz9N5iOm2bUVp7ZeRJ3jjwc2T1MUNPoVr97mTiGO4G0KV9ZKSh0yyVEAFRVYG7snViCB5xVnUS5qCsJIQ2rWBABNzqzvbjFNODTFZ9WRuF/XRmjYVRMvIM6gLtuG5/GHsY4jqkHkYlVdcoo7EOQ/hq7wSmU8yVLYJBDDMe8L8AdIFVNKuSsFaSl2IB1axEGcU2mXPABLOANGFhwEbb4QFfJyZvh1UpEsgFOYFrgHLfNY3Fy94ouO07SeM4KiVBKmfxAtdotyNk5hl5hYKBUCTqBq0aUFDJH+6VFu8AP6v3HDnGARnmFw2MYgfEZSSQpIZ3tw6xrOoJksAlmOjF4IYwlC1nsklAYMPenSK9JhcxUxKSGHHcz/AD5QQNhcmLvUTZhRufSXl7N1OUEITcOLs9udngKiQtUwS/6s2Vubs1ucdKnT5kwBNwGygJGjht1397oCSsNShSCkIC0EkKZiXve7Ei7FuDNE+rVtg9ePhHtT2fcihjx57x/2ewlMiSiWnQC54nefEwfp5W/37vA6nUGHlBOmmhr8r/PxuPKOJsYu5ZuTLFq9K4XiWhI39ed+ceKA9+UazanW/k7H14+V4prqIycA7RVUZp7WEeDD3y3+zAmeYszpzxQmrgi7x6tOkTnu3OGiVNTOTYTLK/u3HxA9OcB6etAvDZt4M1Ms8Cgj/wCwH1jndMhSlBKElRO4BzHaaA97px1eW0iau7uLiBwd4cn4m4gZPn8ILU2x1SsOQlH9xv5B42m7FT037q+QJHzEGW+hTjqH3ilmpd4Il0alBwDeMgyMHmf1Avv9iPI17SvqJkII9yqrsJvdGZKyzdN4hglY3lFwR4faEGRi2erlzNJae6Oh1UfTyjoNYlKpaeOXh5Rzd1ZTB88QS4Jguvx5MzuBXp94DY5WoEhaZhSc6cqRxO7y18IGYjWBFQtB5EW5feBOJzgVy0AEd53IIGhFiddYZ0+n8QO/rGKwCwX4w9smkmYlIHsQ+4rtMZcvKgsGAIgHslhACSSQFEWP0EQ43hpQrvKzWcXbw6/frHlmGbIMvWCtnGfL857SbYzULcKN/wB7xbm7UEHNq40P0hfwfCpgnkq/2yLCzv4bmi5iwCcrEWvf9488IfCw+nZLicpgxaxKozKJZg5t4wsYgSFskAlVjZ4P1s9yXgPSYgET8xAU1mVFnTDEV7W6WQKfWWKXEBLlZCwIUlQte3PhHuK45nQxOY6v9huivMxEdoCsBbW0At4b23xYxiulFLS5IQ7Xd1ePWGcDMj9RUECQ4biU3sykBSknVhy3xRoMUXKmOklO62vu8EsFxhUuWUJUhLlySLhooISTMCxdjY2Dnx1je28AS2BgyzSVQXPSqcFLQD0JHAGIsWq0lYKUZBZxmJc7zeCM+casy0ABJHcAAAc/cmBeKYOZTOQ5DsFAtdrtoY8BGd5twwGRCSMRzoAM0skEAcOkCKmtKV2ILRtV4UZTd9K3/Tf3rFYJCyAOvgI+VAN5my9yvTxPZlaSXducOWAJOTtJhzKVx4bvfWFWbhP5uRCwoW7w96wzycNmIlAM7C3vwhbVOoULnmM9n2BLS1v0hI4qoae7cB0HswIxSf8AlqU/eT3h1F4sYbTKm3Vblw9+9IlxKnQk5EsQBcsC56QiMKwnTsptrI4yIz7L4t21OhT3YBX9wsfWDqJ3P34Qh4XO7EdwBINyALGGCmxkHW0QdVpT1llG08FTBQH5jAZsRqmRTRVgiNJtVCIrOZjpxJZs6KM2bEU6qgZW4omWklSmAhyqgnYTNjhFyYO2rCp2SQjVasyjwSnj4keUGsB2elyEAJF/6lHUn3ugds4gzXnqF1/CDuSNPv1h4wfDTMJF2SHLc90OXu4A06eXPxP+py+otDubPtIaOiVMUEpD/TrEuK4ZLli8wZmuGfX5RYVX9hKmFNio5RxHvWOf4hjhMxnLkwKqjqGAMn9Iizw4ZXP0jIGIqlNGR53TT7vBD1bg8vs2F+o+XCE9O0k9GaWkKUEFSdHZi1tS0MtbXryFQQohrMkn5RJgGFJmJcpYl1X8y/nDNTDB6lzC8QFs9QCeylG6iXJ6m0MFbgsoIylle9x4xriGHGT3ks+rcYG4rX1EySrsUDO1ifpuzcHtHpJdttt/tCKSNxL2zuPJQDLN1BRD2uAYPfi5ajmKQpgW162O6OLYLi+UspTHifrDzT48yGNwNCIZv0xqbadHp2r1Cda8+cYqHFadBOZSi5fK17cDoC0LWPV4mKUoFkvbj0gROxJSldxN9zB4GYjUrTdYUBx3QSvT+LMcPd05sntVMAcmAtJh656lqQPhD3IG/S8bzVrnWALWtxeGPDdlZij+WtSZb30udHFrjmYolxQu5AM5zVXNrrBXUMgRdpZxlBaCkEqDGwJ0fX7RWlSSVALCgklnLga8THVRs6iTJKgkZuJ1hfWF5jYLBsUqDg9YCmvD56RHF7HYpnq39AINrKenTIASCVFPDRT9NGiCixUJkFCRLs7laXNwRZ7NeNsRw4C/eQH+HUHkDqPGL1SJC5SQJaQQlr2beSDDKOGEXuqatsFYvYUpSpyUpAN31Z2D6+ERYhUkn4SH4xpSpImsgZr2gxSUZTMBnIBDEhI1zONQd7En/EHwM5iKsxUjPnBInknKtJTa1mfz0imgsbXg7jVQlZYJyi7Xc+PO8R0FKiSt5qcwazaX4vwj4MMTxqmLDeMP8PcBE9ZWpu6WZ7/tDvtzTpkUoCQxmKCOgYk/JvGEfZysP4sLlAJATlITv689Iev4gyiujkrZsixmHAKBAPmw8Y57VDOqHUfSVNMgDoD6xJw+TMUQEEjpBtWA9ndWv14QPwisyEEa7jzi/WVyl6wQvgzpG6sjHEhxIS8gCdRANVQYs1Km1gYuZrBFHVPG8IhmhxgtcxNNxkDUwsVeys4jtZZPeGZgSD7aNdlcMmTJ5SUqUpOgJ053B0bWPDpqCDYGG3MjJrXNvdFfrnaG5uIrWQEp13qsPvAWsweqmzlIN0oYk6JY8N54Q/Y/skqlloXMUnvFjlB13N5cN0LtVJQzAuC9hqNLODc30HlH1Fir4qwJrVaT2tequzb8v794cwdISkJt3bNDXguJJlJWNCv+rhwjn+A1YRnRwU/gb/tDLSznF9NIlWq1dpInN2qV8LcieYktwQ+p9mFZFEO2d/hvpbdDLUpJiioJSLWMfU2GsERY+sP0svMgKEiUQR+oj0e0ZC4K4D+oiMgmT6f37TEdStHZ2HlAmoqcqwxZ3ty9mA8xc1A7qiGu3LxjDSFXfUvvM4L+nLpAypY5jgwIWrpzpvcQATjpBKUJdQdjuivXJnrIHaMNLAfOCOGYSEXNzBPDWOpjkxipMxKm7IKKibkkknxvBWn2dMhAKioAluIfnweHeTTpeIsdX+QrQB0vz7wtHv8A+lbYQh4jddSqfCIvYfQd3ujU62G4anm4t849nU/Hj6f4+fOPaesKQRuLuPS1rM/q3GPJdQ7Dd/jeX5X5WF4cG86nGBgcSlS4ZLRMKikDMQ/L9tx4tD7h9IFpSE6bz70EJ1VUJKSQPdjv983hi2frFfh0pBZ9ekKaxWYBsxM6da8tWME8wziSUKTkSMzWJ3DkIDSsFbUNB6UlITdhFKpqTpAkK1DpE8qcgdKxdxzDksQzxzvGqFSCWJy6tHSa9ZLu0J20EruqPKKeiuPVieaykWUnq5EDYLVZVFXwltb6aW53jWpqzNVkSok5gcxOjezFqdjzyUpaWWSxYXPUxHgNAJqlLOUAP8RYWDnTUsYtceKcuMkBBIR+VOSVqTMGoO4xbxXHDMNylnBygBhYDhwi2uXTpngpSDqC108bZnuwI9vEOJqlTJiUhGVIBf57o8JBhFV1Bk2wNQ1QQTwIjpWPbSJTmkzZZVLmSizak7zyZj5DjHNsBwkJJmJJc2TfQOAdON2PKCVYqYnKokqF2zFxz8+UR9TUtl/UP6ZQp0VzUh84PlNJyDJXlNxuVuUOI+26J/xLiNJVeuYgoQhC+PaEf552izIwBSgAhypg4Gj72JuB1gTMFH/Jsf79pRo1vVswO0H1ReJcFwJVRMCQCRqojcP3hkwvYslX5yv+Kfqd3h5wzyEplpyyxkS4ISLaWfmTq5hW7tBEUhNzPbr+rZZX/l6GbTcwET0lNLRogJfUgBz13nxjck6jThrG9KgKUkEfEQLcy2kQWcttFAgAzN/4qIAw8HXKqWR5gfIxxefXAJc2A92jsP8AFl1U8uQnVSwf+KR92hJw3ZUN3kg9RHR0XV1IS3r/ABFqL2rpwPOIeFY5lnkqslR8huh4lVdgQYlqtgZRLiWPC0ZK2PMsflrUkfpNx5HTwj3UanT3YYbH4yd3DkknfM1/nNucC67EtbxarcGnjQS1dQR8jASdhVS/wIH9v7vHtCVNv1D7wL0EDiaKrjHsRHDZ3/xf/sRkUOmv1H3EU6G9J0Oumggn/wAT8oD0eIobvFuRjWpxQzAwTlTxgXVTUOA4HUxJrqJ5j4rPEL/ixNX3bJDekXp1elIuQIWpuLBAZFzxirhEo1UwlRJQk3PE/pH1/eNtpeodb7KIQuKto20+L5/gBUOJsPPf4RvPmKUGt0Z/m0FMNwMlghLtwFgPpFipw3KWOUeIt14RMJAPUq7QftBiLWKVKc5FKHEB/wB4EztqJY3KJ4N99I6WrAFrSVJAUBwIeFev2dRMJzIH2ipTqUGO9Uxxe1LyOlSPtBWGyl1OU6IN2hzpqfKkAaAQD2fkimV2JPdUSZZPmU/Ucn4QypG4aQrqrs2YHHlLGn1BdMtz5yVM/cH5vGs0uI3TYRBNULtCxOTN9YztBVandCntAsBEw7mbxMNdcbQjY3NzzES2UJeYOprO+46FoqaFOpxMaq8JSfU7Shs/gsuaMy1Mz93fp8rxelYetAyoSGufhcsdM3Ng8a4tQpSQmnKsxLF1fPgY8l4utCVS1qKCWcb3bcfGOiY5nOVKFlGXTqmzkyyQgO7g621HvjEuNUSZSkhClFSrXiqqoWlUspuwYc3JglIoJn4iUqcRck6voHDtpePCelczSjvH6c8kCNmFpTKQCbsGT5czw5Hxs1OsmOLnTl71HOMq6tybxDMpJyh3JMxfBkt6lojj4zryVrGTCewOD00+qKagruAUhKykKIdwcrF258Y6FUYCKZpaEgS/6SN/Iv8A1cTHHsOo6uTNCpkpaLuCNzdDHYtntsgpATPAI4/cRO7RQk7tkfcCQmJLd6g+h2+sxIACjyt42+TxCJdxuOn0holJppiSBlu2h0bSPEYHJSQcxIHEj7RJ9mYjZgfrMjVKM5BH0ishP2hjoMJTJHazCAwcA7raq5iNavFaOnOY5Arg7nwDk+kLWNY2a1JRdMo2IcgnqRp0gtdKV+Jjn0xx8/jPLLXtGFGB5wbjePIqJ6lBQKU91PTj4x7S1IgLO2CAJMqdMQTuV3h9DEa8HqpAdhMADugsW/tLejwy1dT+4/32/wBTzYDeOMqoETd0xzio2omS/jStH9ySPUhjEP8A6gq3KHkD8o+HZ17cCYDofMTo86WmAeLT5UtJK1JTCrN2jnzA+bIOJt6CAGIETPimLUeQt6wfT9mN1eNsfKGel+nwiGZm1kgEsmYocWF48haSCLAqYdIyLXsVP9MmdxqPSdDxakEuWSNdB10hYk0BN9SfXf8AUQd2rxZIUiWdVny4P1NoESpxTd/O/vX5whowy15PnOg0ARlJ88yhidF3D4w17J4cJclCQNQ56m/1bwhexvFXlly7j1+fnDhQq7qegjzXO3chfIn9JO7WCdYxzG3HMV/DU6ZUuy1B1KHvWEj+b7ipni/i1QV6l7AQGk0YCyVJJ3sd8JqRZ73A4kHG+IawjElpUVpVYM4GhBtcQUxaolqXnQGzJBV1+8VMCSkUs5WUh8qQeetvXyHGKa5+7yjFuQOkee81Wd8wbtDIzylMWULpI3KFwRAzAdv0qARP7ixbO1j1/SfSCeJmzQp0Oy+cEqd3dtBr6mHdNXVZSVt+nrG/aHRsrH44yhYdK0qHIj6RUn4whIcqAA5wp/6Cnq7yMgGrLN/Bhv5xRkbLL7Ts5oUCCHBvY6EEaiPU0WmOSLOPvGR2g4/xnStnKD8X+YT+XduBb+o8vnBrFRK7NQUHQAR3tG6bojwySlEpKBZKQAByEANq5c2olqlSVBINlEv8PAMNTv5PCisCwA2GfP0gbbWsPU051h2KFCirNclQBYOxDD0j2cBPWkFeZ9TwAD+e6LeHYKaWcBUJBS4ZSbi7gkO3eHA6P0i/XViGUUJbKCoE8nZ2bdZucdSHUnKnM1WCybwTjmEy5YT2ZTmHB4q02erWEaBLZlcP3iOqxZayCpDKOjPfzhu2bwhKEAaq1UefjujF1vdrvz5RrR6ZdRZt7o5/iMGzuCypWUhIUWZ1Fz1D6Q7JpT2dgLwBwPD1Zc4cpBD+zDuZyZMoE3O/lHP25z1NxH9ZYKyFWAVy3S0yWzDXpe8AMUwvLeWWs8MM/G1hZUGI0ZvQQLxepQzp1OrRk1qwys9qDEjbYxYlYz38iiyuuvMRaXOWofGo/wDI/eFfbKkBlhYfMgu4seBb08oH4TilSgJIOYMM2a/7u0F9hDp1od/QwNzNXd3YBPmMRxk0N3aC1Kht0AU42tvhSDxf6ECNJeJzQSQoneRY+m70hJtNa/MZWh7F6o11GJIlJOZVwnM3J2+ZhSrsRmTDmWQ+gIABAJ0BF1J3sX0eB9VWqXPcuxDEai1wz7uWnhF1Cxl587t58fbmwb0+kFQyeTNaahWB7xd84m68eV2WSYgENlzHeNO8NbcRCvOkMpLhKQzpYgvxLjiYPVs7N0G/l19L35QuzrTFJBtYtweKGnRVz07QT6JK7VdePT0m8xZUeQjemolTFBKEuTpBrZfARUFRUWSkesejFEU6pmQOQGCm3/aGBGiQcgcia/6MWPiUkHhGQsVOLKUsqKiSS5vGQboMT74f+0k2hz1E85Q/yA3PHuRYSA+g6wZkSCtWVA6/cxZXhISWKhC62YUKBsJrT6Fa/ESeoxNrZCjreHnZit7WQlzdIykcx7eBtdhbJcEGBVFXKppmYXSbKH1HMRnUJ7RX0jkcRLV6MDLqczoqqewfSL9BiEtCiuZK7VeoJPzG+BGE4nLnSwUl35+nXlBIJDaDyiCFdDITDfBk1fjK57OAANANPDnAuoSGuYtKlmA+IVgAbXgI96CzZO5M+G0EY7iYlpJdybAQw4LJSZaiTcZcvN9fSAH+nZ04laksncCQPneL8orp5ZExOUAWO5uDiHT0BQqnf+ZsAmPcsd0Bk6G/WFraZpaO0a6NLbt4+sSYRjxVKGYGwZ2LHod8TUqfxSlJPwAsX38hy5xPAKOM+XMOIs4ltgUSmBAJ5w07PTPyUsQQUpLm+4F/E3iXHdjaaYgpVLQCzBSQAocwQL+MLFGmbRIyJJnIS9jqBwQd4fcYaJqZcJs2fPz+szhj8pc2ooM4ZJ7zuPIwj9mvtck9Jy8E2fzg7MxZc6eXGUJ0G+++G6swJFRTiYLLSwV1bWDV6k6TCvwfylHT1ixQMzm0ycgzJSEy8gzp1ILnN6R0PBaIHSzxznaXCJkkhbuEF/WOlbKYkkywW1APS2kNatg6K6nIMoaYtV11432PzEYQkypfZoIAJcgwOxnGlIkrcOySfTdFmvxUFLAae+EC5JCwc5cHdE9twC09epnrJI3lDZjGzMlOWWSHYA2P6e8A/wCxiWomEElv2hjwvCEoAUwAaBWJoyqNhfl9RHvWvWcCZ0T4ypibjQdJfQgvEWFS05NNPbdIm2inZJayA9m8Sd0UcHxNJBCfEHUGHQGNeRHjcnedJ5xCmS+u/dbX368osZkoF+9a/Lpa27QjXyq9uklnAOjG3lEq0HSB7iMh1MGVxAKVWcEOeeh+fsQR7XuDiPrruffxhe2lm5Jbb1WHvgGjeRik8yCpIQogC+8cSQ8MipmQESfbr6qrSregM9xjFUy+Z3D3oIGUZJBUdSYHT5aiAtRcqJfiCIJ0Xww33YrTaJ6fVtqbiTsBwIdwrFVSkLSCwVr5NAaqXYxMgxDUJga8yo48JxApTGRaXKvGQ91SAdPvHbZ/+rpFWab+cZGRLbynTV+8Zos2MA60WMZGQWrmLaj3TK2zU5QqWBIB1ANj1jrmFF5d73jIyF+0B/yj5Tij5yviCyBYkQv4Jeep7sCz9RGRkTP8H+U+X3hHCnSOEUsUSChYa2VXyMZGQqPKMLzDEqUOy0HlFLC/jX4RkZAm8ppfOEqndAickcI8jI0POb9InBI/Ej+3/sY6Ds78E3+z/sIyMg+u4Hyjuk9z6/vFLaxIym276RFser8pH9ojIyG9N+APnK1n/YX/AOT+0ZlaJ5kv5xrIHe8ExkZG24hvL++ssVkwjQkXivVl5d4yMhP/ACEAOBFHaw91I3P/ANYSKEtPS1u8rTqY9jI6DS/hGQdZ/wBkfSGNpv8AZR/cPkYL4BPUqT3lE6akmMjIwfwR8zKFf47fIQFUHMpRNy+p8YuYfLAew+F9IyMjVnuRPW/iiD9of94eJ9RHlFujIyCr+CvymezPxj8paTrGk6MjIGOZ0h92UVaxkZGQzJ55n//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52" name="Picture 8" descr="http://t2.gstatic.com/images?q=tbn:ANd9GcSaq06AKNXJ7oXY1QfScoH2GTSjShLrqie4Ilv5P0ihmKHYcRw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5568" y="2492896"/>
            <a:ext cx="3564904" cy="3888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60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6152"/>
                                        </p:tgtEl>
                                        <p:attrNameLst>
                                          <p:attrName>style.visibility</p:attrName>
                                        </p:attrNameLst>
                                      </p:cBhvr>
                                      <p:to>
                                        <p:strVal val="visible"/>
                                      </p:to>
                                    </p:set>
                                    <p:anim calcmode="lin" valueType="num">
                                      <p:cBhvr>
                                        <p:cTn id="20" dur="1000" fill="hold"/>
                                        <p:tgtEl>
                                          <p:spTgt spid="6152"/>
                                        </p:tgtEl>
                                        <p:attrNameLst>
                                          <p:attrName>ppt_w</p:attrName>
                                        </p:attrNameLst>
                                      </p:cBhvr>
                                      <p:tavLst>
                                        <p:tav tm="0">
                                          <p:val>
                                            <p:fltVal val="0"/>
                                          </p:val>
                                        </p:tav>
                                        <p:tav tm="100000">
                                          <p:val>
                                            <p:strVal val="#ppt_w"/>
                                          </p:val>
                                        </p:tav>
                                      </p:tavLst>
                                    </p:anim>
                                    <p:anim calcmode="lin" valueType="num">
                                      <p:cBhvr>
                                        <p:cTn id="21" dur="1000" fill="hold"/>
                                        <p:tgtEl>
                                          <p:spTgt spid="6152"/>
                                        </p:tgtEl>
                                        <p:attrNameLst>
                                          <p:attrName>ppt_h</p:attrName>
                                        </p:attrNameLst>
                                      </p:cBhvr>
                                      <p:tavLst>
                                        <p:tav tm="0">
                                          <p:val>
                                            <p:fltVal val="0"/>
                                          </p:val>
                                        </p:tav>
                                        <p:tav tm="100000">
                                          <p:val>
                                            <p:strVal val="#ppt_h"/>
                                          </p:val>
                                        </p:tav>
                                      </p:tavLst>
                                    </p:anim>
                                    <p:anim calcmode="lin" valueType="num">
                                      <p:cBhvr>
                                        <p:cTn id="22" dur="1000" fill="hold"/>
                                        <p:tgtEl>
                                          <p:spTgt spid="6152"/>
                                        </p:tgtEl>
                                        <p:attrNameLst>
                                          <p:attrName>style.rotation</p:attrName>
                                        </p:attrNameLst>
                                      </p:cBhvr>
                                      <p:tavLst>
                                        <p:tav tm="0">
                                          <p:val>
                                            <p:fltVal val="90"/>
                                          </p:val>
                                        </p:tav>
                                        <p:tav tm="100000">
                                          <p:val>
                                            <p:fltVal val="0"/>
                                          </p:val>
                                        </p:tav>
                                      </p:tavLst>
                                    </p:anim>
                                    <p:animEffect transition="in" filter="fade">
                                      <p:cBhvr>
                                        <p:cTn id="23" dur="1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266928" cy="1584176"/>
          </a:xfrm>
        </p:spPr>
        <p:txBody>
          <a:bodyPr>
            <a:normAutofit/>
          </a:bodyPr>
          <a:lstStyle/>
          <a:p>
            <a:pPr marL="0" indent="0">
              <a:buNone/>
            </a:pPr>
            <a:r>
              <a:rPr lang="es-CO" dirty="0"/>
              <a:t>Después del pecado le ordena: «Comerás las plantas del campo» </a:t>
            </a:r>
            <a:r>
              <a:rPr lang="es-CO" b="1" dirty="0" smtClean="0">
                <a:solidFill>
                  <a:srgbClr val="FF0000"/>
                </a:solidFill>
              </a:rPr>
              <a:t>Gén.3:18</a:t>
            </a:r>
            <a:r>
              <a:rPr lang="es-CO" b="1" dirty="0">
                <a:solidFill>
                  <a:srgbClr val="FF0000"/>
                </a:solidFill>
              </a:rPr>
              <a:t>. </a:t>
            </a:r>
          </a:p>
        </p:txBody>
      </p:sp>
      <p:pic>
        <p:nvPicPr>
          <p:cNvPr id="4" name="Picture 2" descr="http://ucanr.edu/blogs/alimentos/blogfiles/13861_origin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56581"/>
            <a:ext cx="3059832" cy="220021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2456795"/>
            <a:ext cx="9144000" cy="4401205"/>
          </a:xfrm>
          <a:prstGeom prst="rect">
            <a:avLst/>
          </a:prstGeom>
        </p:spPr>
        <p:txBody>
          <a:bodyPr wrap="square">
            <a:spAutoFit/>
          </a:bodyPr>
          <a:lstStyle/>
          <a:p>
            <a:pPr algn="ctr"/>
            <a:r>
              <a:rPr lang="es-CO" sz="2800" dirty="0"/>
              <a:t>El castigo divino implicaba también un cambio parcial en el régimen alimentario.  Es evidente que debemos deducir que los </a:t>
            </a:r>
            <a:r>
              <a:rPr lang="es-CO" sz="2800" i="1" u="sng" dirty="0"/>
              <a:t>cereales, frutas oleaginosas y otras frutas</a:t>
            </a:r>
            <a:r>
              <a:rPr lang="es-CO" sz="2800" dirty="0"/>
              <a:t> que recibió el hombre originalmente se redujeron tanto en cantidad y calidad, como resultado de la maldición, que el hombre se vio obligado a recurrir a las plantas para su alimento diario.  Este cambio también podría haberse debido, en parte, a la pérdida de ciertos elementos procedentes del árbol de la vida, a un cambio en el clima y quizá, principalmente, a la sentencia del duro trabajo del hombre para ganarse el sustento</a:t>
            </a:r>
            <a:r>
              <a:rPr lang="es-CO" sz="2800" dirty="0" smtClean="0"/>
              <a:t>.</a:t>
            </a:r>
            <a:endParaRPr lang="es-CO" sz="2800" dirty="0"/>
          </a:p>
        </p:txBody>
      </p:sp>
    </p:spTree>
    <p:extLst>
      <p:ext uri="{BB962C8B-B14F-4D97-AF65-F5344CB8AC3E}">
        <p14:creationId xmlns:p14="http://schemas.microsoft.com/office/powerpoint/2010/main" val="225999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a:solidFill>
                  <a:srgbClr val="FF0000"/>
                </a:solidFill>
                <a:latin typeface="Agency FB" pitchFamily="34" charset="0"/>
              </a:rPr>
              <a:t>Después del diluvio Dios le permitió a sus hijos comer algunas clases de carne.</a:t>
            </a:r>
            <a:endParaRPr lang="es-CO" dirty="0"/>
          </a:p>
        </p:txBody>
      </p:sp>
      <p:sp>
        <p:nvSpPr>
          <p:cNvPr id="3" name="2 Marcador de contenido"/>
          <p:cNvSpPr>
            <a:spLocks noGrp="1"/>
          </p:cNvSpPr>
          <p:nvPr>
            <p:ph idx="1"/>
          </p:nvPr>
        </p:nvSpPr>
        <p:spPr>
          <a:xfrm>
            <a:off x="457200" y="1600200"/>
            <a:ext cx="8229600" cy="4925144"/>
          </a:xfrm>
        </p:spPr>
        <p:txBody>
          <a:bodyPr>
            <a:normAutofit fontScale="92500" lnSpcReduction="20000"/>
          </a:bodyPr>
          <a:lstStyle/>
          <a:p>
            <a:pPr marL="0" indent="0" algn="ctr">
              <a:buNone/>
            </a:pPr>
            <a:r>
              <a:rPr lang="es-CO" dirty="0" smtClean="0"/>
              <a:t>Sin duda que los hijos fieles de Dios no comieron carne durante 1.656 años antes del diluvio, se alimentaron conforme al régimen establecido por Dios, el régimen vegetariano.</a:t>
            </a:r>
          </a:p>
          <a:p>
            <a:endParaRPr lang="es-CO" dirty="0"/>
          </a:p>
          <a:p>
            <a:pPr marL="0" indent="0" algn="ctr">
              <a:buNone/>
            </a:pPr>
            <a:r>
              <a:rPr lang="es-CO" dirty="0" smtClean="0"/>
              <a:t>Fue solamente en Génesis 7:2, que Dios le dice a Noé:</a:t>
            </a:r>
            <a:r>
              <a:rPr lang="es-CO" b="1" baseline="30000" dirty="0"/>
              <a:t> </a:t>
            </a:r>
            <a:r>
              <a:rPr lang="es-CO" b="1" baseline="30000" dirty="0" smtClean="0"/>
              <a:t>«</a:t>
            </a:r>
            <a:r>
              <a:rPr lang="es-CO" i="1" u="sng" dirty="0" smtClean="0"/>
              <a:t>De </a:t>
            </a:r>
            <a:r>
              <a:rPr lang="es-CO" i="1" u="sng" dirty="0"/>
              <a:t>todo animal limpio tomarás siete parejas, macho y su hembra; mas de los animales que no son limpios, una pareja, el macho y su </a:t>
            </a:r>
            <a:r>
              <a:rPr lang="es-CO" i="1" u="sng" dirty="0" smtClean="0"/>
              <a:t>hembra</a:t>
            </a:r>
            <a:r>
              <a:rPr lang="es-CO" dirty="0" smtClean="0"/>
              <a:t>», por supuesto que Noé fue informado en este momento sobre las diferencias entre animales limpios he inmundos.  </a:t>
            </a:r>
          </a:p>
          <a:p>
            <a:endParaRPr lang="es-CO" dirty="0"/>
          </a:p>
          <a:p>
            <a:endParaRPr lang="es-CO" dirty="0"/>
          </a:p>
        </p:txBody>
      </p:sp>
    </p:spTree>
    <p:extLst>
      <p:ext uri="{BB962C8B-B14F-4D97-AF65-F5344CB8AC3E}">
        <p14:creationId xmlns:p14="http://schemas.microsoft.com/office/powerpoint/2010/main" val="131197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7500" lnSpcReduction="20000"/>
          </a:bodyPr>
          <a:lstStyle/>
          <a:p>
            <a:pPr marL="0" indent="0" algn="ctr">
              <a:buNone/>
            </a:pPr>
            <a:r>
              <a:rPr lang="es-CO" b="1" dirty="0" smtClean="0">
                <a:solidFill>
                  <a:srgbClr val="FF0000"/>
                </a:solidFill>
              </a:rPr>
              <a:t>Con referencia al consumo de carne antes del diluvio, el C.B.A. sobre Gen.9:3 dice: </a:t>
            </a:r>
          </a:p>
          <a:p>
            <a:pPr marL="0" indent="0" algn="ctr">
              <a:buNone/>
            </a:pPr>
            <a:r>
              <a:rPr lang="es-CO" dirty="0" smtClean="0"/>
              <a:t>«No </a:t>
            </a:r>
            <a:r>
              <a:rPr lang="es-CO" dirty="0"/>
              <a:t>significaba que el hombre por primera vez hubiera comenzado a comer carne de animales, sino tan sólo que Dios por primera vez lo autorizaba, o mejor le permitía hacer lo que el diluvio había convertido en una necesidad.  </a:t>
            </a:r>
            <a:r>
              <a:rPr lang="es-CO" i="1" u="sng" dirty="0"/>
              <a:t>Los impíos antediluvianos eran </a:t>
            </a:r>
            <a:r>
              <a:rPr lang="es-CO" i="1" u="sng" dirty="0" smtClean="0"/>
              <a:t>carnívoros</a:t>
            </a:r>
          </a:p>
          <a:p>
            <a:pPr marL="0" indent="0" algn="ctr">
              <a:buNone/>
            </a:pPr>
            <a:r>
              <a:rPr lang="es-CO" dirty="0" smtClean="0"/>
              <a:t> </a:t>
            </a:r>
            <a:r>
              <a:rPr lang="es-CO" dirty="0">
                <a:solidFill>
                  <a:srgbClr val="FF0000"/>
                </a:solidFill>
              </a:rPr>
              <a:t>(CH 109</a:t>
            </a:r>
            <a:r>
              <a:rPr lang="es-CO" dirty="0" smtClean="0">
                <a:solidFill>
                  <a:srgbClr val="FF0000"/>
                </a:solidFill>
              </a:rPr>
              <a:t>).</a:t>
            </a:r>
          </a:p>
          <a:p>
            <a:pPr marL="0" indent="0" algn="ctr">
              <a:buNone/>
            </a:pPr>
            <a:r>
              <a:rPr lang="es-CO" dirty="0" smtClean="0"/>
              <a:t>  </a:t>
            </a:r>
            <a:r>
              <a:rPr lang="es-CO" dirty="0"/>
              <a:t>Pero no fue la voluntad original del Creador que sus criaturas se comieran entre sí. El le había dado al hombre plantas para comer </a:t>
            </a:r>
            <a:r>
              <a:rPr lang="es-CO" dirty="0">
                <a:solidFill>
                  <a:srgbClr val="FF0000"/>
                </a:solidFill>
              </a:rPr>
              <a:t>(</a:t>
            </a:r>
            <a:r>
              <a:rPr lang="es-CO" dirty="0" smtClean="0">
                <a:solidFill>
                  <a:srgbClr val="FF0000"/>
                </a:solidFill>
              </a:rPr>
              <a:t>Gen.1:29</a:t>
            </a:r>
            <a:r>
              <a:rPr lang="es-CO" dirty="0">
                <a:solidFill>
                  <a:srgbClr val="FF0000"/>
                </a:solidFill>
              </a:rPr>
              <a:t>). </a:t>
            </a:r>
            <a:r>
              <a:rPr lang="es-CO" dirty="0"/>
              <a:t> </a:t>
            </a:r>
            <a:endParaRPr lang="es-CO" dirty="0" smtClean="0"/>
          </a:p>
          <a:p>
            <a:pPr marL="0" indent="0">
              <a:buNone/>
            </a:pPr>
            <a:r>
              <a:rPr lang="es-CO" b="1" u="sng" dirty="0" smtClean="0"/>
              <a:t>Dios lo permitió por dos razones:</a:t>
            </a:r>
          </a:p>
          <a:p>
            <a:pPr marL="0" indent="0">
              <a:buNone/>
            </a:pPr>
            <a:r>
              <a:rPr lang="es-CO" sz="3600" b="1" dirty="0" smtClean="0"/>
              <a:t>1)</a:t>
            </a:r>
            <a:r>
              <a:rPr lang="es-CO" dirty="0" smtClean="0"/>
              <a:t>. Con </a:t>
            </a:r>
            <a:r>
              <a:rPr lang="es-CO" dirty="0"/>
              <a:t>la destrucción de toda vida vegetal durante el diluvio y con el agotamiento de las reservas de alimentos que fueron llevados al arca, surgió una emergencia a la que Dios hizo frente dando permiso para comer la carne de animales.  </a:t>
            </a:r>
            <a:endParaRPr lang="es-CO" dirty="0" smtClean="0"/>
          </a:p>
          <a:p>
            <a:pPr marL="0" indent="0">
              <a:buNone/>
            </a:pPr>
            <a:r>
              <a:rPr lang="es-CO" sz="3600" b="1" dirty="0" smtClean="0"/>
              <a:t>2)</a:t>
            </a:r>
            <a:r>
              <a:rPr lang="es-CO" dirty="0" smtClean="0"/>
              <a:t>. Además</a:t>
            </a:r>
            <a:r>
              <a:rPr lang="es-CO" dirty="0"/>
              <a:t>, el comer carne acortaría las vidas pecaminosas de los hombres </a:t>
            </a:r>
            <a:r>
              <a:rPr lang="es-CO" dirty="0">
                <a:solidFill>
                  <a:srgbClr val="FF0000"/>
                </a:solidFill>
              </a:rPr>
              <a:t>(</a:t>
            </a:r>
            <a:r>
              <a:rPr lang="es-CO" dirty="0" smtClean="0">
                <a:solidFill>
                  <a:srgbClr val="FF0000"/>
                </a:solidFill>
              </a:rPr>
              <a:t>Concejos R. Alimenticio </a:t>
            </a:r>
            <a:r>
              <a:rPr lang="es-CO" dirty="0">
                <a:solidFill>
                  <a:srgbClr val="FF0000"/>
                </a:solidFill>
              </a:rPr>
              <a:t>445).</a:t>
            </a:r>
          </a:p>
        </p:txBody>
      </p:sp>
    </p:spTree>
    <p:extLst>
      <p:ext uri="{BB962C8B-B14F-4D97-AF65-F5344CB8AC3E}">
        <p14:creationId xmlns:p14="http://schemas.microsoft.com/office/powerpoint/2010/main" val="63579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9349" y="404664"/>
            <a:ext cx="8229600" cy="1324744"/>
          </a:xfrm>
        </p:spPr>
        <p:txBody>
          <a:bodyPr>
            <a:normAutofit/>
          </a:bodyPr>
          <a:lstStyle/>
          <a:p>
            <a:pPr marL="0" indent="0" algn="ctr">
              <a:buNone/>
            </a:pPr>
            <a:r>
              <a:rPr lang="es-CO" sz="3600" b="1" i="1" dirty="0">
                <a:solidFill>
                  <a:srgbClr val="FF0000"/>
                </a:solidFill>
                <a:latin typeface="Agency FB" pitchFamily="34" charset="0"/>
              </a:rPr>
              <a:t>¿Cuáles son las carnes que </a:t>
            </a:r>
            <a:r>
              <a:rPr lang="es-CO" sz="3600" b="1" i="1" dirty="0" smtClean="0">
                <a:solidFill>
                  <a:srgbClr val="FF0000"/>
                </a:solidFill>
                <a:latin typeface="Agency FB" pitchFamily="34" charset="0"/>
              </a:rPr>
              <a:t>Dios declaró aptas para comer?</a:t>
            </a:r>
            <a:endParaRPr lang="es-CO" sz="3600" b="1" i="1" dirty="0">
              <a:solidFill>
                <a:srgbClr val="FF0000"/>
              </a:solidFill>
              <a:latin typeface="Agency FB" pitchFamily="34" charset="0"/>
            </a:endParaRPr>
          </a:p>
        </p:txBody>
      </p:sp>
      <p:sp>
        <p:nvSpPr>
          <p:cNvPr id="5" name="4 Rectángulo"/>
          <p:cNvSpPr/>
          <p:nvPr/>
        </p:nvSpPr>
        <p:spPr>
          <a:xfrm>
            <a:off x="389349" y="2167237"/>
            <a:ext cx="4572000" cy="3416320"/>
          </a:xfrm>
          <a:prstGeom prst="rect">
            <a:avLst/>
          </a:prstGeom>
        </p:spPr>
        <p:txBody>
          <a:bodyPr>
            <a:spAutoFit/>
          </a:bodyPr>
          <a:lstStyle/>
          <a:p>
            <a:pPr algn="ctr"/>
            <a:r>
              <a:rPr lang="es-CO" sz="3600" b="1" dirty="0" smtClean="0">
                <a:solidFill>
                  <a:srgbClr val="FF0000"/>
                </a:solidFill>
              </a:rPr>
              <a:t>Lev.11:3</a:t>
            </a:r>
            <a:r>
              <a:rPr lang="es-CO" sz="3600" b="1" dirty="0" smtClean="0"/>
              <a:t>. </a:t>
            </a:r>
            <a:r>
              <a:rPr lang="es-CO" sz="3600" dirty="0" smtClean="0"/>
              <a:t>De </a:t>
            </a:r>
            <a:r>
              <a:rPr lang="es-CO" sz="3600" dirty="0"/>
              <a:t>entre los animales, todo el que tiene </a:t>
            </a:r>
            <a:r>
              <a:rPr lang="es-CO" sz="3600" i="1" u="sng" dirty="0"/>
              <a:t>pezuña hendida y que rumia</a:t>
            </a:r>
            <a:r>
              <a:rPr lang="es-CO" sz="3600" dirty="0"/>
              <a:t>, éste comeréis</a:t>
            </a:r>
            <a:r>
              <a:rPr lang="es-CO" sz="3600" dirty="0" smtClean="0"/>
              <a:t>. </a:t>
            </a:r>
          </a:p>
          <a:p>
            <a:pPr algn="ctr"/>
            <a:endParaRPr lang="es-CO" sz="3600" dirty="0">
              <a:solidFill>
                <a:srgbClr val="FF0000"/>
              </a:solidFill>
            </a:endParaRPr>
          </a:p>
        </p:txBody>
      </p:sp>
      <p:pic>
        <p:nvPicPr>
          <p:cNvPr id="1026" name="Picture 2" descr="http://t0.gstatic.com/images?q=tbn:ANd9GcS8GQrjZDCrDy8bhzHheh0KdGWV6WIZAJ7m8UCdFo8KBFENg7H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633285"/>
            <a:ext cx="2880319" cy="20612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1.gstatic.com/images?q=tbn:ANd9GcRMyvuewxauhk3-9oLU23M-SBHrudA2yMDJtupWVihR_FVohLdQ0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861048"/>
            <a:ext cx="2880319" cy="170383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72000" y="5657671"/>
            <a:ext cx="4572000" cy="1200329"/>
          </a:xfrm>
          <a:prstGeom prst="rect">
            <a:avLst/>
          </a:prstGeom>
        </p:spPr>
        <p:txBody>
          <a:bodyPr>
            <a:spAutoFit/>
          </a:bodyPr>
          <a:lstStyle/>
          <a:p>
            <a:pPr algn="ctr"/>
            <a:r>
              <a:rPr lang="es-CO" sz="2400" dirty="0">
                <a:solidFill>
                  <a:srgbClr val="FF0000"/>
                </a:solidFill>
              </a:rPr>
              <a:t>El creó el cerdo y sabe lo que es.  </a:t>
            </a:r>
            <a:r>
              <a:rPr lang="es-CO" sz="2400" dirty="0" smtClean="0">
                <a:solidFill>
                  <a:srgbClr val="FF0000"/>
                </a:solidFill>
              </a:rPr>
              <a:t>Prohíbe </a:t>
            </a:r>
            <a:r>
              <a:rPr lang="es-CO" sz="2400" dirty="0">
                <a:solidFill>
                  <a:srgbClr val="FF0000"/>
                </a:solidFill>
              </a:rPr>
              <a:t>el uso de su carne como alimento.</a:t>
            </a:r>
          </a:p>
        </p:txBody>
      </p:sp>
    </p:spTree>
    <p:extLst>
      <p:ext uri="{BB962C8B-B14F-4D97-AF65-F5344CB8AC3E}">
        <p14:creationId xmlns:p14="http://schemas.microsoft.com/office/powerpoint/2010/main" val="3187681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80">
                                          <p:stCondLst>
                                            <p:cond delay="0"/>
                                          </p:stCondLst>
                                        </p:cTn>
                                        <p:tgtEl>
                                          <p:spTgt spid="1026"/>
                                        </p:tgtEl>
                                      </p:cBhvr>
                                    </p:animEffect>
                                    <p:anim calcmode="lin" valueType="num">
                                      <p:cBhvr>
                                        <p:cTn id="13"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6"/>
                                        </p:tgtEl>
                                      </p:cBhvr>
                                      <p:to x="100000" y="60000"/>
                                    </p:animScale>
                                    <p:animScale>
                                      <p:cBhvr>
                                        <p:cTn id="19" dur="166" decel="50000">
                                          <p:stCondLst>
                                            <p:cond delay="676"/>
                                          </p:stCondLst>
                                        </p:cTn>
                                        <p:tgtEl>
                                          <p:spTgt spid="1026"/>
                                        </p:tgtEl>
                                      </p:cBhvr>
                                      <p:to x="100000" y="100000"/>
                                    </p:animScale>
                                    <p:animScale>
                                      <p:cBhvr>
                                        <p:cTn id="20" dur="26">
                                          <p:stCondLst>
                                            <p:cond delay="1312"/>
                                          </p:stCondLst>
                                        </p:cTn>
                                        <p:tgtEl>
                                          <p:spTgt spid="1026"/>
                                        </p:tgtEl>
                                      </p:cBhvr>
                                      <p:to x="100000" y="80000"/>
                                    </p:animScale>
                                    <p:animScale>
                                      <p:cBhvr>
                                        <p:cTn id="21" dur="166" decel="50000">
                                          <p:stCondLst>
                                            <p:cond delay="1338"/>
                                          </p:stCondLst>
                                        </p:cTn>
                                        <p:tgtEl>
                                          <p:spTgt spid="1026"/>
                                        </p:tgtEl>
                                      </p:cBhvr>
                                      <p:to x="100000" y="100000"/>
                                    </p:animScale>
                                    <p:animScale>
                                      <p:cBhvr>
                                        <p:cTn id="22" dur="26">
                                          <p:stCondLst>
                                            <p:cond delay="1642"/>
                                          </p:stCondLst>
                                        </p:cTn>
                                        <p:tgtEl>
                                          <p:spTgt spid="1026"/>
                                        </p:tgtEl>
                                      </p:cBhvr>
                                      <p:to x="100000" y="90000"/>
                                    </p:animScale>
                                    <p:animScale>
                                      <p:cBhvr>
                                        <p:cTn id="23" dur="166" decel="50000">
                                          <p:stCondLst>
                                            <p:cond delay="1668"/>
                                          </p:stCondLst>
                                        </p:cTn>
                                        <p:tgtEl>
                                          <p:spTgt spid="1026"/>
                                        </p:tgtEl>
                                      </p:cBhvr>
                                      <p:to x="100000" y="100000"/>
                                    </p:animScale>
                                    <p:animScale>
                                      <p:cBhvr>
                                        <p:cTn id="24" dur="26">
                                          <p:stCondLst>
                                            <p:cond delay="1808"/>
                                          </p:stCondLst>
                                        </p:cTn>
                                        <p:tgtEl>
                                          <p:spTgt spid="1026"/>
                                        </p:tgtEl>
                                      </p:cBhvr>
                                      <p:to x="100000" y="95000"/>
                                    </p:animScale>
                                    <p:animScale>
                                      <p:cBhvr>
                                        <p:cTn id="25" dur="166" decel="50000">
                                          <p:stCondLst>
                                            <p:cond delay="1834"/>
                                          </p:stCondLst>
                                        </p:cTn>
                                        <p:tgtEl>
                                          <p:spTgt spid="102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Effect transition="in" filter="wipe(down)">
                                      <p:cBhvr>
                                        <p:cTn id="30" dur="580">
                                          <p:stCondLst>
                                            <p:cond delay="0"/>
                                          </p:stCondLst>
                                        </p:cTn>
                                        <p:tgtEl>
                                          <p:spTgt spid="1028"/>
                                        </p:tgtEl>
                                      </p:cBhvr>
                                    </p:animEffect>
                                    <p:anim calcmode="lin" valueType="num">
                                      <p:cBhvr>
                                        <p:cTn id="31"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36" dur="26">
                                          <p:stCondLst>
                                            <p:cond delay="650"/>
                                          </p:stCondLst>
                                        </p:cTn>
                                        <p:tgtEl>
                                          <p:spTgt spid="1028"/>
                                        </p:tgtEl>
                                      </p:cBhvr>
                                      <p:to x="100000" y="60000"/>
                                    </p:animScale>
                                    <p:animScale>
                                      <p:cBhvr>
                                        <p:cTn id="37" dur="166" decel="50000">
                                          <p:stCondLst>
                                            <p:cond delay="676"/>
                                          </p:stCondLst>
                                        </p:cTn>
                                        <p:tgtEl>
                                          <p:spTgt spid="1028"/>
                                        </p:tgtEl>
                                      </p:cBhvr>
                                      <p:to x="100000" y="100000"/>
                                    </p:animScale>
                                    <p:animScale>
                                      <p:cBhvr>
                                        <p:cTn id="38" dur="26">
                                          <p:stCondLst>
                                            <p:cond delay="1312"/>
                                          </p:stCondLst>
                                        </p:cTn>
                                        <p:tgtEl>
                                          <p:spTgt spid="1028"/>
                                        </p:tgtEl>
                                      </p:cBhvr>
                                      <p:to x="100000" y="80000"/>
                                    </p:animScale>
                                    <p:animScale>
                                      <p:cBhvr>
                                        <p:cTn id="39" dur="166" decel="50000">
                                          <p:stCondLst>
                                            <p:cond delay="1338"/>
                                          </p:stCondLst>
                                        </p:cTn>
                                        <p:tgtEl>
                                          <p:spTgt spid="1028"/>
                                        </p:tgtEl>
                                      </p:cBhvr>
                                      <p:to x="100000" y="100000"/>
                                    </p:animScale>
                                    <p:animScale>
                                      <p:cBhvr>
                                        <p:cTn id="40" dur="26">
                                          <p:stCondLst>
                                            <p:cond delay="1642"/>
                                          </p:stCondLst>
                                        </p:cTn>
                                        <p:tgtEl>
                                          <p:spTgt spid="1028"/>
                                        </p:tgtEl>
                                      </p:cBhvr>
                                      <p:to x="100000" y="90000"/>
                                    </p:animScale>
                                    <p:animScale>
                                      <p:cBhvr>
                                        <p:cTn id="41" dur="166" decel="50000">
                                          <p:stCondLst>
                                            <p:cond delay="1668"/>
                                          </p:stCondLst>
                                        </p:cTn>
                                        <p:tgtEl>
                                          <p:spTgt spid="1028"/>
                                        </p:tgtEl>
                                      </p:cBhvr>
                                      <p:to x="100000" y="100000"/>
                                    </p:animScale>
                                    <p:animScale>
                                      <p:cBhvr>
                                        <p:cTn id="42" dur="26">
                                          <p:stCondLst>
                                            <p:cond delay="1808"/>
                                          </p:stCondLst>
                                        </p:cTn>
                                        <p:tgtEl>
                                          <p:spTgt spid="1028"/>
                                        </p:tgtEl>
                                      </p:cBhvr>
                                      <p:to x="100000" y="95000"/>
                                    </p:animScale>
                                    <p:animScale>
                                      <p:cBhvr>
                                        <p:cTn id="43" dur="166" decel="50000">
                                          <p:stCondLst>
                                            <p:cond delay="1834"/>
                                          </p:stCondLst>
                                        </p:cTn>
                                        <p:tgtEl>
                                          <p:spTgt spid="1028"/>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ppt_w</p:attrName>
                                        </p:attrNameLst>
                                      </p:cBhvr>
                                      <p:tavLst>
                                        <p:tav tm="0">
                                          <p:val>
                                            <p:fltVal val="0"/>
                                          </p:val>
                                        </p:tav>
                                        <p:tav tm="100000">
                                          <p:val>
                                            <p:strVal val="#ppt_w"/>
                                          </p:val>
                                        </p:tav>
                                      </p:tavLst>
                                    </p:anim>
                                    <p:anim calcmode="lin" valueType="num">
                                      <p:cBhvr>
                                        <p:cTn id="49" dur="500" fill="hold"/>
                                        <p:tgtEl>
                                          <p:spTgt spid="4"/>
                                        </p:tgtEl>
                                        <p:attrNameLst>
                                          <p:attrName>ppt_h</p:attrName>
                                        </p:attrNameLst>
                                      </p:cBhvr>
                                      <p:tavLst>
                                        <p:tav tm="0">
                                          <p:val>
                                            <p:fltVal val="0"/>
                                          </p:val>
                                        </p:tav>
                                        <p:tav tm="100000">
                                          <p:val>
                                            <p:strVal val="#ppt_h"/>
                                          </p:val>
                                        </p:tav>
                                      </p:tavLst>
                                    </p:anim>
                                    <p:animEffect transition="in" filter="fade">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474840" cy="3096344"/>
          </a:xfrm>
        </p:spPr>
        <p:txBody>
          <a:bodyPr>
            <a:normAutofit fontScale="92500" lnSpcReduction="10000"/>
          </a:bodyPr>
          <a:lstStyle/>
          <a:p>
            <a:pPr marL="0" indent="0" algn="ctr">
              <a:buNone/>
            </a:pPr>
            <a:r>
              <a:rPr lang="es-CO" b="1" dirty="0" smtClean="0">
                <a:solidFill>
                  <a:srgbClr val="FF0000"/>
                </a:solidFill>
              </a:rPr>
              <a:t>Lev.11:9</a:t>
            </a:r>
            <a:r>
              <a:rPr lang="es-CO" dirty="0" smtClean="0"/>
              <a:t>.Esto </a:t>
            </a:r>
            <a:r>
              <a:rPr lang="es-CO" dirty="0"/>
              <a:t>comeréis de todos los animales que viven en las aguas: </a:t>
            </a:r>
            <a:r>
              <a:rPr lang="es-CO" i="1" u="sng" dirty="0"/>
              <a:t>todos los que tienen aletas y escamas</a:t>
            </a:r>
            <a:r>
              <a:rPr lang="es-CO" dirty="0"/>
              <a:t> en las aguas del mar, y en los ríos, estos comeréis. </a:t>
            </a:r>
          </a:p>
        </p:txBody>
      </p:sp>
      <p:sp>
        <p:nvSpPr>
          <p:cNvPr id="4" name="3 Rectángulo"/>
          <p:cNvSpPr/>
          <p:nvPr/>
        </p:nvSpPr>
        <p:spPr>
          <a:xfrm>
            <a:off x="155575" y="3501008"/>
            <a:ext cx="8784976" cy="3108543"/>
          </a:xfrm>
          <a:prstGeom prst="rect">
            <a:avLst/>
          </a:prstGeom>
        </p:spPr>
        <p:txBody>
          <a:bodyPr wrap="square">
            <a:spAutoFit/>
          </a:bodyPr>
          <a:lstStyle/>
          <a:p>
            <a:pPr algn="ctr"/>
            <a:r>
              <a:rPr lang="es-CO" sz="2000" dirty="0">
                <a:solidFill>
                  <a:srgbClr val="FF0000"/>
                </a:solidFill>
              </a:rPr>
              <a:t> </a:t>
            </a:r>
            <a:r>
              <a:rPr lang="es-CO" sz="2800" i="1" u="sng" dirty="0">
                <a:solidFill>
                  <a:srgbClr val="FF0000"/>
                </a:solidFill>
              </a:rPr>
              <a:t>Dios desea que su pueblo sólo consuma aquellos alimentos que son mejores</a:t>
            </a:r>
            <a:r>
              <a:rPr lang="es-CO" sz="2800" dirty="0">
                <a:solidFill>
                  <a:srgbClr val="FF0000"/>
                </a:solidFill>
              </a:rPr>
              <a:t>.  Aquí él hace la distinción entre los animales limpios y los inmundos que viven en las aguas.  Los que tienen tanto aletas como escamas son permitidos.  Los que no tienen aletas, o que no tienen escamas, o que no tienen ni aletas ni escamas, no son permitidos.  Al indicar lo que puede comerse, se eliminan todos los otros. </a:t>
            </a:r>
          </a:p>
        </p:txBody>
      </p:sp>
      <p:sp>
        <p:nvSpPr>
          <p:cNvPr id="5" name="AutoShape 2" descr="data:image/jpeg;base64,/9j/4AAQSkZJRgABAQAAAQABAAD/2wCEAAkGBhQSEBUUEhIVFBUWGBcXFxgYFxUWGBcYGhQWGBcXFRQYHSYeFx0lGhYVIC8gJScsLCwsFR4yNTAqNSYrLCkBCQoKDgwOGg8PGikkHCQsKSkpLCwsLCwsKSwpLCwsLCwsLCksLCwsKSwpKSksKSwpLCwsLCwpKSksLCwsLCksLP/AABEIAJIBWgMBIgACEQEDEQH/xAAbAAEAAQUBAAAAAAAAAAAAAAAABQIDBAYHAf/EAEQQAAEDAgMFBgIHBwMBCQAAAAEAAhEDIQQSMQVBUWFxBiIygZGhE7EUQlJiwdHwByMzcoKS4RVTokMWNERUk7LS4vH/xAAZAQEAAwEBAAAAAAAAAAAAAAAAAQIDBAX/xAAjEQEBAAIDAAICAgMAAAAAAAAAAQIRAxIxEyFBUQRhIiMy/9oADAMBAAIRAxEAPwDuKIiAiIgIiICIiAiIgIiICtsrgzBnKYPIwDHoQva1UNaXHQAk9AJK0L6U74ZMnNVJdEmzqjiR6B3/ABCpnn1a8fF3bf8A6zT+EahdYBx5wJi3MAeqzMM8lrSdSAT1i60bFVvBTGhvHBrYMctAPNS+ytr5XOzElohrBa7pHh6uMeSyw5pldNuT+P1m42dERdDkEREBERAREQEREBERAREQEREBERAREQEREBERAREQEREBERAREQEREBERAREQERYG3Mb8HD1HgwQ05f5jZvuQgwe2GMyYctGtQ5R+P5ea1es4HEMYNKbZI3T4Wj3J8l5tvabq1ekJuC2Zi0AucTw8IP8AUosY6PjVdLkDo2wjjcn09MM8bk7eO9Jpm/S+9UqfZ7jOZBv/AMoV34kFoJtTGZ0favF/V3WFHNqhrabXfVHxHDfN4HqfYKqniJLQePxKh6bvl6LlvHZ9un5JXRtjbRFVgkjOAC8cJmPKxjopFc52Ft11Jwd/vOzvmBlpizehyhvq5dBwuID2Ne2YcA4TYwRIsu3jz7R5/Lh1y+vF1FaOIbnyT3ozRymJPC61jtd2myA06ToIH7xwN2D7I4uOgCtllMZus8cbldRtcr1cr2f2nxLMjWPJMFxDocIMgEzdrAdOIbOrgFMYb9oTm3qMa5sxI7pN9wNrNBceGmsqJySrXjsb4i1Sn+0OhIDmVWEgugtBIE6uANrXjXdqQprC9osPU8FembxdwBJkCwdE3IHWytuKaqRRUtdOiqUoEREBERAREQEREBERAREQEREBERAREQEREBERAREQEXkqO2t2iw+FbNesynyJ7x6NFz6InW0kvCVzXav7aaYthaD6p3Of3G+mvyWvYjtntbFeBwot4U2wf7zJ91bHHLLyF1Pa7TUqholxAHEmB6rR+3vaegaYptrsJ7xdlcDBDCADHMrRKnZHFVjOKxLzzc8nXTT9WKoPY/Ds/iVb8+O60q/w381OOWMu59ss9rcMKxcX5gGuiJ1e4N1HBlMf3FRbu1tL4TGQ4y7M+ADq4kgXBOpHmr1TZ2FboJvGh3b9OCsGmzVrfXnpr5J8cn5ad9/hRie1QeT+7fdwzR9kTYXtb5BUVO17SHyx0v8AYcI8z6ocPfwN63P4cx781T9AH2Bx0I4ws+kW7Lju1tNxIc1waS0GInI0gG3GM3oF0Kh+2bBhsfCrNgQ0ZWxYWEg20XOTs5v2eW7ly5+yorbLaQTlE+nIjRJhrwv363ih2+oPDnHERUqOvOdrQ0WAt5wOapOMo1AMr2Pa091ocJqvjxOBvH4LRX7HG5p4cd+4cFZdsjkbHzsdxvwWOfDcvy2x5Nfh0IYOA5uaXP71apEANizWzIAiwF7XurFTDAkVMsgd2jT+0dZPKbz93lfSGCtTBDarwLSJMHyHON25SFHtTiWOzOy1DEAkCQI3eFYXgzni/fC+tlGze8WuMgDPXfoDEkMZvAET5DeVZ+h5yHFnecIosIsxg+u4btTHDVYVLtjTIa2rSe1mrgIcHGZ70xafkpPBbfpvMtqNNWpYA2FMeeqp/sx9OmF8q7QfUY/LSe5op3e8GIMR6gCAN2vWVwnbfENBcS19Mnu5mkEjTxDQAAkuINzCw2UGub8MEii2S92pfxE75g+XkqK1KYeWWENo0gLaWJA3frhNpzK3hbVs7t9Se6KjHUp8N80g3GYC7bX5Ai6nsJtijVH7uqx1gYkTcSJabiy5q/ZRMtsXG9WpuAMktG78/laoYZrjmktosJJO+o7Qkka8LdNFrOVheJ1oFerm+E7X16bgXOAYSSGEScmgiNNAABqSdyn8F2+om1WaZkgfWmNfDpG9aY8kyUy47i2lFZoYpjxLXB1gbEHXjwV6VoyEREBERAREQEREBEXkoPUREBERARUPqhoJJAA1JMAdStH7QftXoUiaeGacTUuO7amDzfv8vVEyW+N6JWr7f/aPhMLLc/xagtkp3M8zoFzHbO3sdi/49Y0mHSmwimNbTcE+qxtn7DjRs8yrY43KrdZPUztj9pGNxMtoj6Ow72+PzedPIBa4zZzS7NWe57jcyS4nkSVMO2U8WLTG6NFewuyw52QtgxPlMSV048eOLO5WsCjWp0yMrB5798FZh2pWI7rsoN+6As1/ZvkT0Shsb4dx4SQOMSefQ+ynK1EkRLg8mHOcZuLn1HFVtwE/V1Mcd8GNxvCmvovdqPH1Scvm60DeLEeSyzggC5thlYHDQ8Rb1b6hZbayIFmyrxbcf/xVt2V+o6EeynXYM5Wk6lwBubQO8DwAF1Uyj+9IMRpO6QJN+nyKi1eRCDZ3dm9rn15clcbsvjpOt+HkphuHIYbd4xA45iQPSyqfQP8AD3gwfK/5eqjdXkiFOzbwfraa8/whef6WM0R78Z4bre4U04zlIAIAzH0P/wBvRXQzvF8WENkaXmT6x6JtOkD/AKdJIjSx89LeitO2cC2QDoT7LYK2Fc2Blu/z72o9vkrf0UyWRYATrpEQmzW0DV2aLWEEjW3MaK07ZN7Ddz42sbzqthZhM0zuJv5SD815lhodFzE+oGnUqOyerV3bIHy3RCxKuxwd3LjP6kLc6tAeHeR+PeP64q3VwrZn7Ov9w423T6KO0/J1ajSpVWQGVHAaxci0btFI0e0ddhJe0OMRO8Dl+t6l6uABBAHi8PSwNx6+asv2WCRA01nyv7quWGGXsWlziml2npuDWOmk36xuZPEnyHryWfTxbKjQ7MCweBgvPVo8reW9RNTYlj7cwsJ2xcrgWggjeJBniI3rDL+NjfKvOWz2J7FYNxcTZ1Z5te1Nu823gR0m33rB2c0OyU4teo86cfSd2/1Ki6OLr05AfmnXOMx6ZtVlM2wD3alMhgu4Nvmcdcxcbz1WN4c8fFt4Zeq6dRzHmoxzmtBs+TmeeI6gEDcFP7P7bYim0F4D2De6cz/u04if5iCoUbQZVIccu4MYTlaOdxEfl5Kb2N2XqYk56jsrJ8cQ4jhSabMH3je2mkMc8+2tM+TjxmPbba9h9pmYg5AC14aC4agTuzBTSwtl7JpYdmSkwNGpuSSeLnG5KzV2RxURERAi8lR+1+0FDDCa9VrJ0bq938rBLneQQSKt1q7WNLnODWjUkgAdSVqdft0ahy4emR9+qCLcW0m953mWqLxFOpUdmqvLnffIOX+Sk2zfITzWV5ZPG+PBlffpsGO7ZsFqDfiffcclPycRL/6Qeq1zGbfq1HEPqucLfu6YLWx0ac5H8xvwVvFU8oJO76zjlbrvvJ8zuUBitpNAg1ZFrMaSDfWwDD671Xtcmvx44utbDxoq0GObwgixgixBhSC57+zTbQc+pSa05SM4JI3BrYDRMDTeuhLaXblymq8UJ2k7XUcG3vkvqHw02xmPM/ZHP5rC7Z9oK9HLTwzAXlpc5x72RgMSGbyb627psVz3C0viPzPcajnGSZBk8yrSbWxx/Ne7S2ni9puioTTpTamycvmfrnmrh2EcMaYaACZM6mGxMAyAbtAn7RO5TNLZrjIeX0wSwtDB8MtDTJBdq6THkN6vdq6WZgfT7zmk2EAw6Jbl8hBG8Dqq8svS9P8Apvhrc340zbX7ScIHNZTw2dwL21nv1BBgOY4kufN5mNylezm0IrBrhLHguHW0Ry8Q8hzJ07a2waJrl3eZmIL6eU3dJNhlloNyQD+Q37sf2WqVXtqFrm0w0CXDKI4Nabk6yYAuuThuV5JZvz/LbTPWON3r+m+09kBzYygiBroeMj9aLXNv9n/o9WlXb4Q4Mf8AyuMT5E+63KpjWUgAXAR8uJ5KP2xWZXwzssOa5p9CF6EyriUU9mWkkWII9N/KFF7UwjchAETJBHhJa6bHqIUlsStmw1Fz/EWMkbzLWibW4lY+0sU1pIeZBs1gjvEnQDylRcvtbHHbAfs6mHB8D4TWhpN4JNwY4iw6uVijh5bSDgc9NxdUnUNymJ4ggst91XcZVqUafwwxmXMXsNSsxjdZgDxkAmfCtcxm1ar3uJxQZms4Yek52kwPiVco37gdVGXJMfVpjvxsroaalRxAa67ZIuA0NJHUgeUKKdtWg2kxjqrC5pEwS7SZ8MzOig/oVF/iZWrnjVrOI/sZlhSeD2W0Du0qLP6S4+r5VPll8aTDTJq9rMOKjXDOcoIjLHTWFZZ2tph7n/CcS48WiBAA3ngFnYTAXmW+TAPcWUpRwTYjL6l34BTMyxAYHtMIIFE3JM5hvm2izMHtPOxtIUnmANCL5evOPdbBTpU2xLG3MfW1P9P6hesoTUGVjWEjdJ137haOCt2Qw61UvYMRlIDN1r3/AHl/UDovMXTyFtUeOo6DyBbbThAKkWYKR8AnuMdf7wgOAPmT6KxSwZfmDrinnaPOwPk0geqi5GMYuIwAbWYxsfvKZa/ycL9TLgrQ2cHVn0x4RDunAdJg+SzWYcimXkkvhsdGn8T81cqMLWtI8bjB/qH4W9FTu0kRTMMCPikABgg84PfPr8lZqbP3bqhJHLrP3Z9FJtwok0vqmHHnx9SPdUVGGMxM/DJj1v7KneLyVE/RjLjYmnO/UkcOiqdhImB/EuOdoHtf1Uh9GvH+4Tm9uP3QUdTJ0F6ZMcyB3b9Co7rxFPwxgfcmR5W+Y9EfhwbcRb1E/NSjmmxFs9ulrG3IFWzSGpAimT8hysYKTM0in4BpItbQ9b/5WI7ZIgW1MH1F/wBcVsD8IZykeLvb924+3qV4KU33EW662/W5WmaLjGsVdiRqOR/A/riqKArUj+6qvZEyA4xb7unstndRJt9oHycN364KhmGDpsO83P7RHy91p2UuLDw/bDHMiTTqD7zL+rCPkpCh+0Ot9bCA/wAr3D2LSrVTAB2g1g24DX8VaOAE2mDcdBqp3Gd44kx+0Q/+Tq+TmlWq37RnwcmCf1c8AezSsEYV14kEX/4j8yrrsOSRM+psDp8k3FPjiJ2x2qxtd2UPFBkf9Kc3m/xE9C0cisLBbIAOYyXHxPe4l5/mddx6aKdq4AC8H5+cGyx8PWItleBJtlXDz5ZTx2cGODKwjGsFw533W9xvmTcrMOPcBDBTpt9T5xAWCzHgeJtSOm7oFljaOHi/xB/Rxnqs+Pdi/JqVFY3CsqGX1M3QO1sbFsEbt6w2bIw4J7riebQT6kSfVS9THUDo91/uEn/2qMxeLbHdc4dWuBWs2yyk9TPZl1NmJZDHCcwBcZiZFg4yN1gt+XKOzmKJxlGHvcQ8C+cDeDIzRoTqNy6uunDxx83rBxWABqZ21CyoWxuIcGkkAsOsFx0jVQu1eyPxHZwKYfclzM1JxO6YkHzUxtfYza4EuLXNzZXCLZhDgQbOaYEjlqFC1MTiMMYqgPadKjXva3hBa8kUzviS0xrKvVMb+mDi6+IptFKqQR9UvbBMcKjDDvSVZyudZ9KeYLTPkYKm620c7MtWhXLTqMjag6y0a8wVDVq3wpNMPdT3tqNyPaN5a491wHAkHqqyff237XWo9wlDvZaVZ7SIljxJHTMJb/lS+JxVVoyh1uQF4Im6iaeKD6rXAjLTblDjvL4c4ZuDQG24kqUdjaTol7Z3QQZtcW10XRGN2jq9NoLi4kggWcSRqYPE3MEcIV3Z7XDDPc+1rCTpEN18hKrq1qYOjjvBiBvG/qrOMxxe3UZRebZRB37uSjK78Juer2AcQy9mUgBa5duDRxJPzUjQ2U34jHVADUJzHgxoBhg84k74PBVbIoHK0ubAHgDrFx3vc36uthrxiRGXhXZnuO4HLP2j9aOmnks/Cs19BrhDmgg7iAVz7tn2ayRUoNtJzNBO/wCULoMqy7DWIuZHuPxP4LPKdoYXrXJsJhj9ZonoCfcKWwtCfqj0H4LdK/ZtjjIMTqCJE8t4V7DbBpscHAGRz5cFlOOtvkxjXsBhXGwY47/CAPUqRw2AfYkBoniXE8hpCnWNgC3X0P8AhVCmLcjb0/ytZjpS8jBOBtlHGfxVylQ7weOEDzufeFltZrz/AChPhWA3WU6U7sR1GHc3SflHsq/o8d3lPvdZPw7zwR1lFh3rFGG7x5X/AMKy7CTM/VkD8/RZ5VJ4eapdRMzqLGEIaHbzE+YiFT9Dvl3EBx9bz1t7qUcJ8laHFZWxrOSo00LE8DA8nXXr8JBjc6c3W34WWf8ADHkhaPsqm1/kRlahZ3ESG+tvwXv0UAxxBLuZkR8z6KSNMbgvPhck2n5Eb8EwDFyY8tP8r2ngQAAPq3+f5qS+CF4XtGpurTZ8qLOzteJM+W/2Huq27Lg9TA5AhSQf9ljj7D1K8+FVO5repJ9gtcZVbysRmyQIIHLyVTdlC3K3ksr6HU/3QOjPzKtP2XUP/iCP6G/mtNVn8n9rZ2WPnP4fJW/9O99eFlWdk192IB6s/IoMLiWjxU3f3D8FH2dp+0ftnDNZTLnb+Y9BNlr9Fgvld5GZ8wI48Fe7RUNoOnNT7oNvhw8DuwYLbkHXK9ov9ZazhdrVKDw3EUy5s6EAOFxox1na7oXLzceWfjq4eTHGfbaKNF5P8Mu/lMn0MLNdXpNP7xlWnfUggfIfoLC2f2iwrxFKsWO+wXFj9NBTqWO7Qle4rtC8HKX9JBY424Re3LzVuPjvHDkzmdXaoous2sDvg3Po4rDrbNaNA0/00/8A4rDr4wOmWtPMCf7izM4ecKPpYofUJ55Hk8dWgOdNt8aq1l9RuSabT2dwx+kMENBBkw3cAeItqPVbytJ7COL6j3FxdlaAPBYk/dPsRuW7Qt8JqOPlu8nqpewEQRIOoNweoVSK7JFDs+1hmi99H7rTLP8A03SB/TCwsVsCq4yajHeRbPu5bEiiyX1fHOzxolfYVRggsIbrYWmdZYDHsrQJbAkATNyAJ9d1usLoCs1sGx/iY13UA+hUz6W+TfrRabHOJdBI3uPdBMC8mw04qR2VQb4rVDNj/wBNp4knxH18lO1Oz9IuzQZGkkujoHTHkn+lODpbUjq0OPkTpv8AVWuSu49ptzCJMusXRBI35QfCOfNZrKQAgCANI3dFhnD1W3aWuO8ukE+d/TRUOxlZoJNEui/dLTPQb1ncv6Nb/KRyqpQv/aekCAXRLQ4a3aSQD6tII3ELIbtymd59Cq954dMkkiwG7Ypnf7H8ldG0W8/Qqe8R1rKRWBjAePoVV8fkfRT2iNVdRWjX5H0XgxHI+hTtDrV5UlUfH5H0Xhrcj6KLU6q5CpLVbdiD9l3orRxbt1N/oPzWdidVfdTXmTmsf6TU3Uj5lo/FRG1O0D6Jh9IiSIhwNjNx/VDerm8Qs7gtJU2W81SXAb1q7+073DMxsx4myZF9RA01/GN1ihtl5OcRUbaWGzm9W6HfcSLblnvHbf47ptLsc2YEuPAAk+yqBqu0YGji43/tE/NR2C7W0/C9pZ0Fh1bqPfqp3D4hr2hzHBzToQZC6MMcb5WOfbH2Mduz58byeQ7o9r+6yKWGa3wgD9cVdRbSSMrlaIiKUCIiAiIgK3Ww7XiHtDhwIBHoVcRBr+0ewmDrC9EM5s7vsO77LW8X+zGoz/u2KOX/AG6klvQat9WroiKNLTKxxjHdnMXR/iUHEC+anOX/AIBzW9YaVg08W4kZ8jjOlRodBvYPuZ1sHNXdVg4zYdGr/EpMceMQf7hcqvVpOX9xDdhMIW0C8jLnNgHve2BvGdzo36Eiy2dW8Ph2saGtADQIAFgFcVpNRnld3YiIpVEREBERAREQF4vUQaF272OWEVGeEuM691zvHHAOhrurHfaUf2f7RVcOI8dObtJ06H6vXT5rouPwTatN1N/hcIP4Ecwbrl7KL6NU03jvNJbydr3fMQR/Nztyc0uOXaOvhsyx610rZm2KddssMEatNnDqN45iyzlz7YABr0yCWmbbjF5aeI5c/NdBWvFyd4x5cOl+hERbMhERAREQEREBR23NkNxFItcLwcu7UQRO4EW5WOoCkUQcrdmY8tqSyqwwXG0kCxOuogzyOoFsmrSzGWj4dUXMWDuYGl46dVum2dgNrHPAzRB1Ac2ZAJGhBuHblr+N2I6gYcDUo7nAd6n1jdzFuQXDy8OvuO/i5pfqo7C0XPc1uUZyY5HiWn8OS6DgsKKbGsGgHRRfZ/ZYaC/UnQ8uMcTxU2t+HDWO2P8AI5O11+hERbuYREQEREBERAREQEREBERAREQEREBERAREQEREBERAWv8AaTs2KzS9g/eAC2meNBO48D+BK2BeQq5YzKaq2OVxu45ns9+WpSLzBa9pzRGhg5hqDqHDcfbpbTZa52l7OGpNSiO8fE3c77w4O+cDznNmucaTM3iytzbrxe3VY8WFwtlbcuUzksZKIi6HOIiICIiAiIgIiIC8IXqIKKVENENEDgNFWiICIiAiIgIiICIiAiIgIiICIiAiIgIiICIiAiIgIiICIiAiIg8KBEQeoiICIiAiIgIiICIiAiIgIiICIiAiIgIiICIiAiIgIiICIiAiIg//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SEBUUEhIVFBUWGBcXFxgYFxUWGBcYGhQWGBcXFRQYHSYeFx0lGhYVIC8gJScsLCwsFR4yNTAqNSYrLCkBCQoKDgwOGg8PGikkHCQsKSkpLCwsLCwsKSwpLCwsLCwsLCksLCwsKSwpKSksKSwpLCwsLCwpKSksLCwsLCksLP/AABEIAJIBWgMBIgACEQEDEQH/xAAbAAEAAQUBAAAAAAAAAAAAAAAABQIDBAYHAf/EAEQQAAEDAgMFBgIHBwMBCQAAAAEAAhEDIQQSMQVBUWFxBiIygZGhE7EUQlJiwdHwByMzcoKS4RVTokMWNERUk7LS4vH/xAAZAQEAAwEBAAAAAAAAAAAAAAAAAQIDBAX/xAAjEQEBAAIDAAICAgMAAAAAAAAAAQIRAxIxEyFBUQRhIiMy/9oADAMBAAIRAxEAPwDuKIiAiIgIiICIiAiIgIiICtsrgzBnKYPIwDHoQva1UNaXHQAk9AJK0L6U74ZMnNVJdEmzqjiR6B3/ABCpnn1a8fF3bf8A6zT+EahdYBx5wJi3MAeqzMM8lrSdSAT1i60bFVvBTGhvHBrYMctAPNS+ytr5XOzElohrBa7pHh6uMeSyw5pldNuT+P1m42dERdDkEREBERAREQEREBERAREQEREBERAREQEREBERAREQEREBERAREQEREBERAREQERYG3Mb8HD1HgwQ05f5jZvuQgwe2GMyYctGtQ5R+P5ea1es4HEMYNKbZI3T4Wj3J8l5tvabq1ekJuC2Zi0AucTw8IP8AUosY6PjVdLkDo2wjjcn09MM8bk7eO9Jpm/S+9UqfZ7jOZBv/AMoV34kFoJtTGZ0favF/V3WFHNqhrabXfVHxHDfN4HqfYKqniJLQePxKh6bvl6LlvHZ9un5JXRtjbRFVgkjOAC8cJmPKxjopFc52Ft11Jwd/vOzvmBlpizehyhvq5dBwuID2Ne2YcA4TYwRIsu3jz7R5/Lh1y+vF1FaOIbnyT3ozRymJPC61jtd2myA06ToIH7xwN2D7I4uOgCtllMZus8cbldRtcr1cr2f2nxLMjWPJMFxDocIMgEzdrAdOIbOrgFMYb9oTm3qMa5sxI7pN9wNrNBceGmsqJySrXjsb4i1Sn+0OhIDmVWEgugtBIE6uANrXjXdqQprC9osPU8FembxdwBJkCwdE3IHWytuKaqRRUtdOiqUoEREBERAREQEREBERAREQEREBERAREQEREBERAREQEXkqO2t2iw+FbNesynyJ7x6NFz6InW0kvCVzXav7aaYthaD6p3Of3G+mvyWvYjtntbFeBwot4U2wf7zJ91bHHLLyF1Pa7TUqholxAHEmB6rR+3vaegaYptrsJ7xdlcDBDCADHMrRKnZHFVjOKxLzzc8nXTT9WKoPY/Ds/iVb8+O60q/w381OOWMu59ss9rcMKxcX5gGuiJ1e4N1HBlMf3FRbu1tL4TGQ4y7M+ADq4kgXBOpHmr1TZ2FboJvGh3b9OCsGmzVrfXnpr5J8cn5ad9/hRie1QeT+7fdwzR9kTYXtb5BUVO17SHyx0v8AYcI8z6ocPfwN63P4cx781T9AH2Bx0I4ws+kW7Lju1tNxIc1waS0GInI0gG3GM3oF0Kh+2bBhsfCrNgQ0ZWxYWEg20XOTs5v2eW7ly5+yorbLaQTlE+nIjRJhrwv363ih2+oPDnHERUqOvOdrQ0WAt5wOapOMo1AMr2Pa091ocJqvjxOBvH4LRX7HG5p4cd+4cFZdsjkbHzsdxvwWOfDcvy2x5Nfh0IYOA5uaXP71apEANizWzIAiwF7XurFTDAkVMsgd2jT+0dZPKbz93lfSGCtTBDarwLSJMHyHON25SFHtTiWOzOy1DEAkCQI3eFYXgzni/fC+tlGze8WuMgDPXfoDEkMZvAET5DeVZ+h5yHFnecIosIsxg+u4btTHDVYVLtjTIa2rSe1mrgIcHGZ70xafkpPBbfpvMtqNNWpYA2FMeeqp/sx9OmF8q7QfUY/LSe5op3e8GIMR6gCAN2vWVwnbfENBcS19Mnu5mkEjTxDQAAkuINzCw2UGub8MEii2S92pfxE75g+XkqK1KYeWWENo0gLaWJA3frhNpzK3hbVs7t9Se6KjHUp8N80g3GYC7bX5Ai6nsJtijVH7uqx1gYkTcSJabiy5q/ZRMtsXG9WpuAMktG78/laoYZrjmktosJJO+o7Qkka8LdNFrOVheJ1oFerm+E7X16bgXOAYSSGEScmgiNNAABqSdyn8F2+om1WaZkgfWmNfDpG9aY8kyUy47i2lFZoYpjxLXB1gbEHXjwV6VoyEREBERAREQEREBEXkoPUREBERARUPqhoJJAA1JMAdStH7QftXoUiaeGacTUuO7amDzfv8vVEyW+N6JWr7f/aPhMLLc/xagtkp3M8zoFzHbO3sdi/49Y0mHSmwimNbTcE+qxtn7DjRs8yrY43KrdZPUztj9pGNxMtoj6Ow72+PzedPIBa4zZzS7NWe57jcyS4nkSVMO2U8WLTG6NFewuyw52QtgxPlMSV048eOLO5WsCjWp0yMrB5798FZh2pWI7rsoN+6As1/ZvkT0Shsb4dx4SQOMSefQ+ynK1EkRLg8mHOcZuLn1HFVtwE/V1Mcd8GNxvCmvovdqPH1Scvm60DeLEeSyzggC5thlYHDQ8Rb1b6hZbayIFmyrxbcf/xVt2V+o6EeynXYM5Wk6lwBubQO8DwAF1Uyj+9IMRpO6QJN+nyKi1eRCDZ3dm9rn15clcbsvjpOt+HkphuHIYbd4xA45iQPSyqfQP8AD3gwfK/5eqjdXkiFOzbwfraa8/whef6WM0R78Z4bre4U04zlIAIAzH0P/wBvRXQzvF8WENkaXmT6x6JtOkD/AKdJIjSx89LeitO2cC2QDoT7LYK2Fc2Blu/z72o9vkrf0UyWRYATrpEQmzW0DV2aLWEEjW3MaK07ZN7Ddz42sbzqthZhM0zuJv5SD815lhodFzE+oGnUqOyerV3bIHy3RCxKuxwd3LjP6kLc6tAeHeR+PeP64q3VwrZn7Ov9w423T6KO0/J1ajSpVWQGVHAaxci0btFI0e0ddhJe0OMRO8Dl+t6l6uABBAHi8PSwNx6+asv2WCRA01nyv7quWGGXsWlziml2npuDWOmk36xuZPEnyHryWfTxbKjQ7MCweBgvPVo8reW9RNTYlj7cwsJ2xcrgWggjeJBniI3rDL+NjfKvOWz2J7FYNxcTZ1Z5te1Nu823gR0m33rB2c0OyU4teo86cfSd2/1Ki6OLr05AfmnXOMx6ZtVlM2wD3alMhgu4Nvmcdcxcbz1WN4c8fFt4Zeq6dRzHmoxzmtBs+TmeeI6gEDcFP7P7bYim0F4D2De6cz/u04if5iCoUbQZVIccu4MYTlaOdxEfl5Kb2N2XqYk56jsrJ8cQ4jhSabMH3je2mkMc8+2tM+TjxmPbba9h9pmYg5AC14aC4agTuzBTSwtl7JpYdmSkwNGpuSSeLnG5KzV2RxURERAi8lR+1+0FDDCa9VrJ0bq938rBLneQQSKt1q7WNLnODWjUkgAdSVqdft0ahy4emR9+qCLcW0m953mWqLxFOpUdmqvLnffIOX+Sk2zfITzWV5ZPG+PBlffpsGO7ZsFqDfiffcclPycRL/6Qeq1zGbfq1HEPqucLfu6YLWx0ac5H8xvwVvFU8oJO76zjlbrvvJ8zuUBitpNAg1ZFrMaSDfWwDD671Xtcmvx44utbDxoq0GObwgixgixBhSC57+zTbQc+pSa05SM4JI3BrYDRMDTeuhLaXblymq8UJ2k7XUcG3vkvqHw02xmPM/ZHP5rC7Z9oK9HLTwzAXlpc5x72RgMSGbyb627psVz3C0viPzPcajnGSZBk8yrSbWxx/Ne7S2ni9puioTTpTamycvmfrnmrh2EcMaYaACZM6mGxMAyAbtAn7RO5TNLZrjIeX0wSwtDB8MtDTJBdq6THkN6vdq6WZgfT7zmk2EAw6Jbl8hBG8Dqq8svS9P8Apvhrc340zbX7ScIHNZTw2dwL21nv1BBgOY4kufN5mNylezm0IrBrhLHguHW0Ry8Q8hzJ07a2waJrl3eZmIL6eU3dJNhlloNyQD+Q37sf2WqVXtqFrm0w0CXDKI4Nabk6yYAuuThuV5JZvz/LbTPWON3r+m+09kBzYygiBroeMj9aLXNv9n/o9WlXb4Q4Mf8AyuMT5E+63KpjWUgAXAR8uJ5KP2xWZXwzssOa5p9CF6EyriUU9mWkkWII9N/KFF7UwjchAETJBHhJa6bHqIUlsStmw1Fz/EWMkbzLWibW4lY+0sU1pIeZBs1gjvEnQDylRcvtbHHbAfs6mHB8D4TWhpN4JNwY4iw6uVijh5bSDgc9NxdUnUNymJ4ggst91XcZVqUafwwxmXMXsNSsxjdZgDxkAmfCtcxm1ar3uJxQZms4Yek52kwPiVco37gdVGXJMfVpjvxsroaalRxAa67ZIuA0NJHUgeUKKdtWg2kxjqrC5pEwS7SZ8MzOig/oVF/iZWrnjVrOI/sZlhSeD2W0Du0qLP6S4+r5VPll8aTDTJq9rMOKjXDOcoIjLHTWFZZ2tph7n/CcS48WiBAA3ngFnYTAXmW+TAPcWUpRwTYjL6l34BTMyxAYHtMIIFE3JM5hvm2izMHtPOxtIUnmANCL5evOPdbBTpU2xLG3MfW1P9P6hesoTUGVjWEjdJ137haOCt2Qw61UvYMRlIDN1r3/AHl/UDovMXTyFtUeOo6DyBbbThAKkWYKR8AnuMdf7wgOAPmT6KxSwZfmDrinnaPOwPk0geqi5GMYuIwAbWYxsfvKZa/ycL9TLgrQ2cHVn0x4RDunAdJg+SzWYcimXkkvhsdGn8T81cqMLWtI8bjB/qH4W9FTu0kRTMMCPikABgg84PfPr8lZqbP3bqhJHLrP3Z9FJtwok0vqmHHnx9SPdUVGGMxM/DJj1v7KneLyVE/RjLjYmnO/UkcOiqdhImB/EuOdoHtf1Uh9GvH+4Tm9uP3QUdTJ0F6ZMcyB3b9Co7rxFPwxgfcmR5W+Y9EfhwbcRb1E/NSjmmxFs9ulrG3IFWzSGpAimT8hysYKTM0in4BpItbQ9b/5WI7ZIgW1MH1F/wBcVsD8IZykeLvb924+3qV4KU33EW662/W5WmaLjGsVdiRqOR/A/riqKArUj+6qvZEyA4xb7unstndRJt9oHycN364KhmGDpsO83P7RHy91p2UuLDw/bDHMiTTqD7zL+rCPkpCh+0Ot9bCA/wAr3D2LSrVTAB2g1g24DX8VaOAE2mDcdBqp3Gd44kx+0Q/+Tq+TmlWq37RnwcmCf1c8AezSsEYV14kEX/4j8yrrsOSRM+psDp8k3FPjiJ2x2qxtd2UPFBkf9Kc3m/xE9C0cisLBbIAOYyXHxPe4l5/mddx6aKdq4AC8H5+cGyx8PWItleBJtlXDz5ZTx2cGODKwjGsFw533W9xvmTcrMOPcBDBTpt9T5xAWCzHgeJtSOm7oFljaOHi/xB/Rxnqs+Pdi/JqVFY3CsqGX1M3QO1sbFsEbt6w2bIw4J7riebQT6kSfVS9THUDo91/uEn/2qMxeLbHdc4dWuBWs2yyk9TPZl1NmJZDHCcwBcZiZFg4yN1gt+XKOzmKJxlGHvcQ8C+cDeDIzRoTqNy6uunDxx83rBxWABqZ21CyoWxuIcGkkAsOsFx0jVQu1eyPxHZwKYfclzM1JxO6YkHzUxtfYza4EuLXNzZXCLZhDgQbOaYEjlqFC1MTiMMYqgPadKjXva3hBa8kUzviS0xrKvVMb+mDi6+IptFKqQR9UvbBMcKjDDvSVZyudZ9KeYLTPkYKm620c7MtWhXLTqMjag6y0a8wVDVq3wpNMPdT3tqNyPaN5a491wHAkHqqyff237XWo9wlDvZaVZ7SIljxJHTMJb/lS+JxVVoyh1uQF4Im6iaeKD6rXAjLTblDjvL4c4ZuDQG24kqUdjaTol7Z3QQZtcW10XRGN2jq9NoLi4kggWcSRqYPE3MEcIV3Z7XDDPc+1rCTpEN18hKrq1qYOjjvBiBvG/qrOMxxe3UZRebZRB37uSjK78Juer2AcQy9mUgBa5duDRxJPzUjQ2U34jHVADUJzHgxoBhg84k74PBVbIoHK0ubAHgDrFx3vc36uthrxiRGXhXZnuO4HLP2j9aOmnks/Cs19BrhDmgg7iAVz7tn2ayRUoNtJzNBO/wCULoMqy7DWIuZHuPxP4LPKdoYXrXJsJhj9ZonoCfcKWwtCfqj0H4LdK/ZtjjIMTqCJE8t4V7DbBpscHAGRz5cFlOOtvkxjXsBhXGwY47/CAPUqRw2AfYkBoniXE8hpCnWNgC3X0P8AhVCmLcjb0/ytZjpS8jBOBtlHGfxVylQ7weOEDzufeFltZrz/AChPhWA3WU6U7sR1GHc3SflHsq/o8d3lPvdZPw7zwR1lFh3rFGG7x5X/AMKy7CTM/VkD8/RZ5VJ4eapdRMzqLGEIaHbzE+YiFT9Dvl3EBx9bz1t7qUcJ8laHFZWxrOSo00LE8DA8nXXr8JBjc6c3W34WWf8ADHkhaPsqm1/kRlahZ3ESG+tvwXv0UAxxBLuZkR8z6KSNMbgvPhck2n5Eb8EwDFyY8tP8r2ngQAAPq3+f5qS+CF4XtGpurTZ8qLOzteJM+W/2Huq27Lg9TA5AhSQf9ljj7D1K8+FVO5repJ9gtcZVbysRmyQIIHLyVTdlC3K3ksr6HU/3QOjPzKtP2XUP/iCP6G/mtNVn8n9rZ2WPnP4fJW/9O99eFlWdk192IB6s/IoMLiWjxU3f3D8FH2dp+0ftnDNZTLnb+Y9BNlr9Fgvld5GZ8wI48Fe7RUNoOnNT7oNvhw8DuwYLbkHXK9ov9ZazhdrVKDw3EUy5s6EAOFxox1na7oXLzceWfjq4eTHGfbaKNF5P8Mu/lMn0MLNdXpNP7xlWnfUggfIfoLC2f2iwrxFKsWO+wXFj9NBTqWO7Qle4rtC8HKX9JBY424Re3LzVuPjvHDkzmdXaoous2sDvg3Po4rDrbNaNA0/00/8A4rDr4wOmWtPMCf7izM4ecKPpYofUJ55Hk8dWgOdNt8aq1l9RuSabT2dwx+kMENBBkw3cAeItqPVbytJ7COL6j3FxdlaAPBYk/dPsRuW7Qt8JqOPlu8nqpewEQRIOoNweoVSK7JFDs+1hmi99H7rTLP8A03SB/TCwsVsCq4yajHeRbPu5bEiiyX1fHOzxolfYVRggsIbrYWmdZYDHsrQJbAkATNyAJ9d1usLoCs1sGx/iY13UA+hUz6W+TfrRabHOJdBI3uPdBMC8mw04qR2VQb4rVDNj/wBNp4knxH18lO1Oz9IuzQZGkkujoHTHkn+lODpbUjq0OPkTpv8AVWuSu49ptzCJMusXRBI35QfCOfNZrKQAgCANI3dFhnD1W3aWuO8ukE+d/TRUOxlZoJNEui/dLTPQb1ncv6Nb/KRyqpQv/aekCAXRLQ4a3aSQD6tII3ELIbtymd59Cq954dMkkiwG7Ypnf7H8ldG0W8/Qqe8R1rKRWBjAePoVV8fkfRT2iNVdRWjX5H0XgxHI+hTtDrV5UlUfH5H0Xhrcj6KLU6q5CpLVbdiD9l3orRxbt1N/oPzWdidVfdTXmTmsf6TU3Uj5lo/FRG1O0D6Jh9IiSIhwNjNx/VDerm8Qs7gtJU2W81SXAb1q7+073DMxsx4myZF9RA01/GN1ihtl5OcRUbaWGzm9W6HfcSLblnvHbf47ptLsc2YEuPAAk+yqBqu0YGji43/tE/NR2C7W0/C9pZ0Fh1bqPfqp3D4hr2hzHBzToQZC6MMcb5WOfbH2Mduz58byeQ7o9r+6yKWGa3wgD9cVdRbSSMrlaIiKUCIiAiIgK3Ww7XiHtDhwIBHoVcRBr+0ewmDrC9EM5s7vsO77LW8X+zGoz/u2KOX/AG6klvQat9WroiKNLTKxxjHdnMXR/iUHEC+anOX/AIBzW9YaVg08W4kZ8jjOlRodBvYPuZ1sHNXdVg4zYdGr/EpMceMQf7hcqvVpOX9xDdhMIW0C8jLnNgHve2BvGdzo36Eiy2dW8Ph2saGtADQIAFgFcVpNRnld3YiIpVEREBERAREQF4vUQaF272OWEVGeEuM691zvHHAOhrurHfaUf2f7RVcOI8dObtJ06H6vXT5rouPwTatN1N/hcIP4Ecwbrl7KL6NU03jvNJbydr3fMQR/Nztyc0uOXaOvhsyx610rZm2KddssMEatNnDqN45iyzlz7YABr0yCWmbbjF5aeI5c/NdBWvFyd4x5cOl+hERbMhERAREQEREBR23NkNxFItcLwcu7UQRO4EW5WOoCkUQcrdmY8tqSyqwwXG0kCxOuogzyOoFsmrSzGWj4dUXMWDuYGl46dVum2dgNrHPAzRB1Ac2ZAJGhBuHblr+N2I6gYcDUo7nAd6n1jdzFuQXDy8OvuO/i5pfqo7C0XPc1uUZyY5HiWn8OS6DgsKKbGsGgHRRfZ/ZYaC/UnQ8uMcTxU2t+HDWO2P8AI5O11+hERbuYREQEREBERAREQEREBERAREQEREBERAREQEREBERAWv8AaTs2KzS9g/eAC2meNBO48D+BK2BeQq5YzKaq2OVxu45ns9+WpSLzBa9pzRGhg5hqDqHDcfbpbTZa52l7OGpNSiO8fE3c77w4O+cDznNmucaTM3iytzbrxe3VY8WFwtlbcuUzksZKIi6HOIiICIiAiIgIiIC8IXqIKKVENENEDgNFWiICIiAiIgIiICIiAiIgIiICIiAiIgIiICIiAiIgIiICIiAiIg8KBEQeoiICIiAiIgIiICIiAiIgIiICIiAiIgIiICIiAiIgIiICIiAiIg//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1.bp.blogspot.com/_zzhPb_pkMiY/S-GS8jy3jEI/AAAAAAAAAmE/OXAoSk36sUw/s1600/corvi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57903"/>
            <a:ext cx="3960440" cy="2767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8866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906888" cy="2520279"/>
          </a:xfrm>
        </p:spPr>
        <p:txBody>
          <a:bodyPr>
            <a:noAutofit/>
          </a:bodyPr>
          <a:lstStyle/>
          <a:p>
            <a:pPr marL="0" indent="0" algn="ctr">
              <a:buNone/>
            </a:pPr>
            <a:r>
              <a:rPr lang="es-CO" sz="2800" dirty="0" smtClean="0"/>
              <a:t>Los </a:t>
            </a:r>
            <a:r>
              <a:rPr lang="es-CO" sz="2800" dirty="0"/>
              <a:t>principios expuestos en este capítulo fueron establecidos por Dios para que los que le aman y escogen servirle no consuman los alimentos de origen animal que podrían dañar sus cuerpos. </a:t>
            </a:r>
            <a:endParaRPr lang="es-CO" sz="2800" dirty="0" smtClean="0"/>
          </a:p>
        </p:txBody>
      </p:sp>
      <p:sp>
        <p:nvSpPr>
          <p:cNvPr id="2" name="1 Rectángulo"/>
          <p:cNvSpPr/>
          <p:nvPr/>
        </p:nvSpPr>
        <p:spPr>
          <a:xfrm>
            <a:off x="3851920" y="3789040"/>
            <a:ext cx="5004048" cy="2677656"/>
          </a:xfrm>
          <a:prstGeom prst="rect">
            <a:avLst/>
          </a:prstGeom>
        </p:spPr>
        <p:txBody>
          <a:bodyPr wrap="square">
            <a:spAutoFit/>
          </a:bodyPr>
          <a:lstStyle/>
          <a:p>
            <a:pPr algn="ctr"/>
            <a:r>
              <a:rPr lang="es-CO" sz="2400" dirty="0"/>
              <a:t>Son dados al cristiano que se propone en su corazón no contaminar el "templo de Dios" sino hacer "todo para la gloria de Dios". Para tal persona, los principios fundamentales que aquí se bosquejan serán una orientación suficiente. </a:t>
            </a:r>
          </a:p>
        </p:txBody>
      </p:sp>
      <p:pic>
        <p:nvPicPr>
          <p:cNvPr id="2050" name="Picture 2" descr="http://t1.gstatic.com/images?q=tbn:ANd9GcT3KmPgSw5WLpwH6uE76m2lcz_B5fVUVUnAublHGfq5xheY3M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1" y="332656"/>
            <a:ext cx="3143038" cy="247819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0.gstatic.com/images?q=tbn:ANd9GcSXutkdciNm9lHEwvg3m0GY-KnUTWW5fV0hoy_aLMl04PTZQLs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573016"/>
            <a:ext cx="3672408" cy="2893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39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arn(inVertical)">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dirty="0" smtClean="0"/>
              <a:t>Los </a:t>
            </a:r>
            <a:r>
              <a:rPr lang="es-CO" dirty="0"/>
              <a:t>animales que aquí se enumeran como "inmundos" no son aptos para la alimentación </a:t>
            </a:r>
            <a:r>
              <a:rPr lang="es-CO" dirty="0" smtClean="0"/>
              <a:t>humana</a:t>
            </a:r>
          </a:p>
          <a:p>
            <a:pPr marL="0" indent="0" algn="ctr">
              <a:buNone/>
            </a:pPr>
            <a:r>
              <a:rPr lang="es-CO" dirty="0" smtClean="0"/>
              <a:t> </a:t>
            </a:r>
            <a:r>
              <a:rPr lang="es-CO" dirty="0">
                <a:solidFill>
                  <a:srgbClr val="FF0000"/>
                </a:solidFill>
              </a:rPr>
              <a:t>(DTG 569; 2T </a:t>
            </a:r>
            <a:r>
              <a:rPr lang="es-CO" dirty="0" smtClean="0">
                <a:solidFill>
                  <a:srgbClr val="FF0000"/>
                </a:solidFill>
              </a:rPr>
              <a:t>96)</a:t>
            </a:r>
            <a:r>
              <a:rPr lang="es-CO" dirty="0" smtClean="0"/>
              <a:t>.</a:t>
            </a:r>
          </a:p>
          <a:p>
            <a:pPr marL="0" indent="0" algn="ctr">
              <a:buNone/>
            </a:pPr>
            <a:endParaRPr lang="es-CO" dirty="0" smtClean="0"/>
          </a:p>
          <a:p>
            <a:pPr marL="0" indent="0" algn="ctr">
              <a:buNone/>
            </a:pPr>
            <a:r>
              <a:rPr lang="es-CO" dirty="0" smtClean="0"/>
              <a:t>No </a:t>
            </a:r>
            <a:r>
              <a:rPr lang="es-CO" dirty="0"/>
              <a:t>importa lo que piensen los hombres en cuanto a si se puede comer la carne de cerdo o no, Dios en este pasaje </a:t>
            </a:r>
            <a:r>
              <a:rPr lang="es-CO" dirty="0" smtClean="0"/>
              <a:t>de </a:t>
            </a:r>
            <a:r>
              <a:rPr lang="es-CO" dirty="0" smtClean="0">
                <a:solidFill>
                  <a:srgbClr val="FF0000"/>
                </a:solidFill>
              </a:rPr>
              <a:t>(Lev.11:7) </a:t>
            </a:r>
            <a:r>
              <a:rPr lang="es-CO" dirty="0" smtClean="0"/>
              <a:t>lo </a:t>
            </a:r>
            <a:r>
              <a:rPr lang="es-CO" dirty="0"/>
              <a:t>desaprueba</a:t>
            </a:r>
            <a:r>
              <a:rPr lang="es-CO" dirty="0" smtClean="0"/>
              <a:t>.</a:t>
            </a:r>
          </a:p>
          <a:p>
            <a:pPr marL="0" indent="0" algn="ctr">
              <a:buNone/>
            </a:pPr>
            <a:r>
              <a:rPr lang="es-CO" dirty="0" smtClean="0"/>
              <a:t>  </a:t>
            </a:r>
          </a:p>
          <a:p>
            <a:pPr marL="0" indent="0" algn="ctr">
              <a:buNone/>
            </a:pPr>
            <a:r>
              <a:rPr lang="es-CO" dirty="0" smtClean="0"/>
              <a:t>Dios </a:t>
            </a:r>
            <a:r>
              <a:rPr lang="es-CO" dirty="0"/>
              <a:t>no cambia de opinión </a:t>
            </a:r>
            <a:r>
              <a:rPr lang="es-CO" dirty="0" smtClean="0"/>
              <a:t>lea </a:t>
            </a:r>
            <a:r>
              <a:rPr lang="es-CO" b="1" dirty="0" smtClean="0">
                <a:solidFill>
                  <a:srgbClr val="FF0000"/>
                </a:solidFill>
              </a:rPr>
              <a:t>(Sal.89:34; Mal.3:6; Heb.13:8; Sant. 1:17)</a:t>
            </a:r>
            <a:r>
              <a:rPr lang="es-CO" dirty="0" smtClean="0"/>
              <a:t>; </a:t>
            </a:r>
            <a:r>
              <a:rPr lang="es-CO" dirty="0"/>
              <a:t>y es también cierto que los cerdos no han cambiado de naturaleza.  Hacemos bien en prestar atención al consejo divino.</a:t>
            </a:r>
          </a:p>
          <a:p>
            <a:endParaRPr lang="es-CO" dirty="0"/>
          </a:p>
        </p:txBody>
      </p:sp>
    </p:spTree>
    <p:extLst>
      <p:ext uri="{BB962C8B-B14F-4D97-AF65-F5344CB8AC3E}">
        <p14:creationId xmlns:p14="http://schemas.microsoft.com/office/powerpoint/2010/main" val="45197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ircle(in)">
                                      <p:cBhvr>
                                        <p:cTn id="15" dur="20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a:bodyPr>
          <a:lstStyle/>
          <a:p>
            <a:pPr marL="0" indent="0" algn="ctr">
              <a:buNone/>
            </a:pPr>
            <a:r>
              <a:rPr lang="es-CO" dirty="0" smtClean="0"/>
              <a:t>Referente al consumo de aves Dios prohíbe el consumo de veinte especies. Y al </a:t>
            </a:r>
            <a:r>
              <a:rPr lang="es-CO" dirty="0"/>
              <a:t>f</a:t>
            </a:r>
            <a:r>
              <a:rPr lang="es-CO" dirty="0" smtClean="0"/>
              <a:t>inal de cada especie prohibida Dios dice:</a:t>
            </a:r>
          </a:p>
          <a:p>
            <a:endParaRPr lang="es-CO" b="1" u="sng" dirty="0" smtClean="0"/>
          </a:p>
          <a:p>
            <a:r>
              <a:rPr lang="es-CO" b="1" u="sng" dirty="0" smtClean="0"/>
              <a:t>De animales terrestres</a:t>
            </a:r>
            <a:r>
              <a:rPr lang="es-CO" dirty="0" smtClean="0"/>
              <a:t>: «Lo tendréis por impuro», cuatro veces.  </a:t>
            </a:r>
          </a:p>
          <a:p>
            <a:r>
              <a:rPr lang="es-CO" b="1" u="sng" dirty="0" smtClean="0"/>
              <a:t>De animales </a:t>
            </a:r>
            <a:r>
              <a:rPr lang="es-CO" b="1" u="sng" dirty="0" err="1" smtClean="0"/>
              <a:t>acuaticos</a:t>
            </a:r>
            <a:r>
              <a:rPr lang="es-CO" b="1" u="sng" dirty="0" smtClean="0"/>
              <a:t>:</a:t>
            </a:r>
            <a:r>
              <a:rPr lang="es-CO" dirty="0" smtClean="0"/>
              <a:t> «Lo tendréis en abominación» dos veces.</a:t>
            </a:r>
          </a:p>
          <a:p>
            <a:r>
              <a:rPr lang="es-CO" b="1" u="sng" dirty="0" smtClean="0"/>
              <a:t>De las aves:</a:t>
            </a:r>
            <a:r>
              <a:rPr lang="es-CO" dirty="0" smtClean="0"/>
              <a:t> «Lo tendréis en abominación» dos veces.</a:t>
            </a:r>
          </a:p>
          <a:p>
            <a:r>
              <a:rPr lang="es-CO" b="1" u="sng" dirty="0" smtClean="0"/>
              <a:t>Reptiles e insectos:</a:t>
            </a:r>
            <a:r>
              <a:rPr lang="es-CO" dirty="0" smtClean="0"/>
              <a:t> «Los tendréis por impuros», dos veces, y son «abominación» tres  veces. </a:t>
            </a:r>
          </a:p>
          <a:p>
            <a:endParaRPr lang="es-CO" dirty="0" smtClean="0"/>
          </a:p>
        </p:txBody>
      </p:sp>
    </p:spTree>
    <p:extLst>
      <p:ext uri="{BB962C8B-B14F-4D97-AF65-F5344CB8AC3E}">
        <p14:creationId xmlns:p14="http://schemas.microsoft.com/office/powerpoint/2010/main" val="300489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p:spPr>
        <p:txBody>
          <a:bodyPr>
            <a:normAutofit fontScale="85000" lnSpcReduction="10000"/>
          </a:bodyPr>
          <a:lstStyle/>
          <a:p>
            <a:pPr marL="0" indent="0" algn="ctr">
              <a:buNone/>
            </a:pPr>
            <a:r>
              <a:rPr lang="es-CO" dirty="0"/>
              <a:t>Le invito para que juntos leamos </a:t>
            </a:r>
            <a:r>
              <a:rPr lang="es-CO" dirty="0">
                <a:solidFill>
                  <a:srgbClr val="FF0000"/>
                </a:solidFill>
              </a:rPr>
              <a:t>Isaías 66:17:</a:t>
            </a:r>
          </a:p>
          <a:p>
            <a:pPr marL="0" indent="0" algn="ctr">
              <a:buNone/>
            </a:pPr>
            <a:r>
              <a:rPr lang="es-CO" i="1" dirty="0" smtClean="0"/>
              <a:t>Los </a:t>
            </a:r>
            <a:r>
              <a:rPr lang="es-CO" i="1" dirty="0"/>
              <a:t>que se santifican y los que se purifican en los huertos, unos tras otros, </a:t>
            </a:r>
            <a:r>
              <a:rPr lang="es-CO" i="1" u="sng" dirty="0"/>
              <a:t>los que comen carne de cerdo y abominación y ratón, juntamente serán talados, dice Jehová</a:t>
            </a:r>
            <a:r>
              <a:rPr lang="es-CO" i="1" dirty="0" smtClean="0"/>
              <a:t>.</a:t>
            </a:r>
          </a:p>
          <a:p>
            <a:pPr marL="0" indent="0" algn="ctr">
              <a:buNone/>
            </a:pPr>
            <a:r>
              <a:rPr lang="es-CO" dirty="0"/>
              <a:t>Esos apóstatas mezclaban ritos paganos con el culto a Jehová, luego de lo cual asumían una actitud santurrona </a:t>
            </a:r>
            <a:r>
              <a:rPr lang="es-CO" dirty="0" smtClean="0"/>
              <a:t>(Isa.65:5</a:t>
            </a:r>
            <a:r>
              <a:rPr lang="es-CO" dirty="0"/>
              <a:t>) en relación con sus hermanos</a:t>
            </a:r>
            <a:r>
              <a:rPr lang="es-CO" dirty="0" smtClean="0"/>
              <a:t>.</a:t>
            </a:r>
          </a:p>
          <a:p>
            <a:pPr marL="0" indent="0" algn="ctr">
              <a:buNone/>
            </a:pPr>
            <a:r>
              <a:rPr lang="es-CO" dirty="0"/>
              <a:t>Muchas veces esos huertos y bosquecillos eran escenario de ceremonias religiosas crueles e inmorales.  Con frecuencia los hebreos imitaron a los paganos en su costumbre de adorar en tales lugares</a:t>
            </a:r>
            <a:r>
              <a:rPr lang="es-CO" i="1" dirty="0" smtClean="0"/>
              <a:t> </a:t>
            </a:r>
            <a:endParaRPr lang="es-CO" b="1" i="1" dirty="0">
              <a:solidFill>
                <a:srgbClr val="FF0000"/>
              </a:solidFill>
            </a:endParaRPr>
          </a:p>
          <a:p>
            <a:pPr marL="0" indent="0" algn="ctr">
              <a:buNone/>
            </a:pPr>
            <a:endParaRPr lang="es-CO" dirty="0" smtClean="0"/>
          </a:p>
          <a:p>
            <a:pPr marL="0" indent="0" algn="ctr">
              <a:buNone/>
            </a:pPr>
            <a:r>
              <a:rPr lang="es-CO" dirty="0" smtClean="0"/>
              <a:t>«Abominación</a:t>
            </a:r>
            <a:r>
              <a:rPr lang="es-CO" dirty="0"/>
              <a:t>». Quiere decir </a:t>
            </a:r>
            <a:r>
              <a:rPr lang="es-CO" i="1" u="sng" dirty="0"/>
              <a:t>asqueroso</a:t>
            </a:r>
            <a:r>
              <a:rPr lang="es-CO" dirty="0"/>
              <a:t>, cosa </a:t>
            </a:r>
            <a:r>
              <a:rPr lang="es-CO" i="1" u="sng" dirty="0"/>
              <a:t>detestable</a:t>
            </a:r>
            <a:r>
              <a:rPr lang="es-CO" dirty="0"/>
              <a:t>. La palabra aparece 117 veces en todos los períodos.</a:t>
            </a:r>
          </a:p>
          <a:p>
            <a:pPr marL="0" indent="0" algn="ctr">
              <a:buNone/>
            </a:pPr>
            <a:r>
              <a:rPr lang="es-CO" b="1" dirty="0">
                <a:solidFill>
                  <a:srgbClr val="FF0000"/>
                </a:solidFill>
              </a:rPr>
              <a:t>Extraido del Diccionario Bíblico</a:t>
            </a:r>
            <a:r>
              <a:rPr lang="es-CO" b="1" dirty="0" smtClean="0">
                <a:solidFill>
                  <a:srgbClr val="FF0000"/>
                </a:solidFill>
              </a:rPr>
              <a:t>.</a:t>
            </a:r>
          </a:p>
          <a:p>
            <a:pPr marL="0" indent="0" algn="ctr">
              <a:buNone/>
            </a:pPr>
            <a:endParaRPr lang="es-CO" b="1" dirty="0">
              <a:solidFill>
                <a:srgbClr val="FF0000"/>
              </a:solidFill>
            </a:endParaRPr>
          </a:p>
        </p:txBody>
      </p:sp>
    </p:spTree>
    <p:extLst>
      <p:ext uri="{BB962C8B-B14F-4D97-AF65-F5344CB8AC3E}">
        <p14:creationId xmlns:p14="http://schemas.microsoft.com/office/powerpoint/2010/main" val="348283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anim calcmode="lin" valueType="num">
                                      <p:cBhvr>
                                        <p:cTn id="1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latin typeface="Agency FB" pitchFamily="34" charset="0"/>
              </a:rPr>
              <a:t>¿Qué dice Dios al final de Lev.11?</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179512" y="1600200"/>
            <a:ext cx="8784976" cy="4997152"/>
          </a:xfrm>
        </p:spPr>
        <p:txBody>
          <a:bodyPr>
            <a:normAutofit fontScale="77500" lnSpcReduction="20000"/>
          </a:bodyPr>
          <a:lstStyle/>
          <a:p>
            <a:pPr marL="0" indent="0">
              <a:buNone/>
            </a:pPr>
            <a:r>
              <a:rPr lang="es-CO" b="1" dirty="0" smtClean="0">
                <a:solidFill>
                  <a:srgbClr val="FF0000"/>
                </a:solidFill>
              </a:rPr>
              <a:t>Lev.11:43-47</a:t>
            </a:r>
            <a:r>
              <a:rPr lang="es-CO" dirty="0" smtClean="0"/>
              <a:t>.</a:t>
            </a:r>
            <a:r>
              <a:rPr lang="es-CO" b="1" baseline="30000" dirty="0"/>
              <a:t> </a:t>
            </a:r>
            <a:r>
              <a:rPr lang="es-CO" dirty="0" smtClean="0"/>
              <a:t>No </a:t>
            </a:r>
            <a:r>
              <a:rPr lang="es-CO" dirty="0"/>
              <a:t>hagáis </a:t>
            </a:r>
            <a:r>
              <a:rPr lang="es-CO" sz="3400" dirty="0"/>
              <a:t>abominables</a:t>
            </a:r>
            <a:r>
              <a:rPr lang="es-CO" dirty="0"/>
              <a:t> vuestras personas con ningún animal que se arrastra, ni os contaminéis con ellos, ni seáis inmundos por ellos.</a:t>
            </a:r>
          </a:p>
          <a:p>
            <a:r>
              <a:rPr lang="es-CO" b="1" baseline="30000" dirty="0"/>
              <a:t>44 </a:t>
            </a:r>
            <a:r>
              <a:rPr lang="es-CO" dirty="0"/>
              <a:t>Porque yo soy Jehová vuestro Dios; </a:t>
            </a:r>
            <a:r>
              <a:rPr lang="es-CO" i="1" u="sng" dirty="0"/>
              <a:t>vosotros por tanto os santificaréis, y seréis santos, porque yo soy santo;</a:t>
            </a:r>
            <a:r>
              <a:rPr lang="es-CO" dirty="0"/>
              <a:t> así que no contaminéis vuestras personas con ningún animal que se arrastre sobre la tierra. </a:t>
            </a:r>
          </a:p>
          <a:p>
            <a:r>
              <a:rPr lang="es-CO" b="1" baseline="30000" dirty="0"/>
              <a:t>45 </a:t>
            </a:r>
            <a:r>
              <a:rPr lang="es-CO" dirty="0"/>
              <a:t>Porque yo soy Jehová, que os hago subir de la tierra de Egipto para ser vuestro Dios: </a:t>
            </a:r>
            <a:r>
              <a:rPr lang="es-CO" i="1" u="sng" dirty="0"/>
              <a:t>seréis, pues, santos, porque yo soy santo</a:t>
            </a:r>
            <a:r>
              <a:rPr lang="es-CO" dirty="0"/>
              <a:t>.</a:t>
            </a:r>
          </a:p>
          <a:p>
            <a:r>
              <a:rPr lang="es-CO" b="1" baseline="30000" dirty="0"/>
              <a:t>46 </a:t>
            </a:r>
            <a:r>
              <a:rPr lang="es-CO" dirty="0"/>
              <a:t>Esta es la ley acerca de las bestias, y las aves, y todo ser viviente que se mueve en las aguas, y todo animal que se arrastra sobre la tierra,</a:t>
            </a:r>
          </a:p>
          <a:p>
            <a:pPr marL="0" indent="0">
              <a:buNone/>
            </a:pPr>
            <a:r>
              <a:rPr lang="es-CO" b="1" baseline="30000" dirty="0"/>
              <a:t>47 </a:t>
            </a:r>
            <a:r>
              <a:rPr lang="es-CO" dirty="0"/>
              <a:t>para hacer diferencia entre lo inmundo y lo limpio, y entre los animales que se pueden comer y los animales que no se pueden comer</a:t>
            </a:r>
            <a:r>
              <a:rPr lang="es-CO" dirty="0" smtClean="0"/>
              <a:t>. </a:t>
            </a:r>
            <a:r>
              <a:rPr lang="es-CO" b="1" u="sng" dirty="0" smtClean="0"/>
              <a:t>Nota: recuerde que esto lo dijo Dios, </a:t>
            </a:r>
            <a:r>
              <a:rPr lang="es-CO" b="1" dirty="0" smtClean="0">
                <a:solidFill>
                  <a:srgbClr val="FF0000"/>
                </a:solidFill>
              </a:rPr>
              <a:t>Verso 1.</a:t>
            </a:r>
            <a:endParaRPr lang="es-CO" b="1" dirty="0">
              <a:solidFill>
                <a:srgbClr val="FF0000"/>
              </a:solidFill>
            </a:endParaRPr>
          </a:p>
          <a:p>
            <a:pPr marL="0" indent="0">
              <a:buNone/>
            </a:pPr>
            <a:endParaRPr lang="es-CO" dirty="0"/>
          </a:p>
        </p:txBody>
      </p:sp>
    </p:spTree>
    <p:extLst>
      <p:ext uri="{BB962C8B-B14F-4D97-AF65-F5344CB8AC3E}">
        <p14:creationId xmlns:p14="http://schemas.microsoft.com/office/powerpoint/2010/main" val="371685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a:solidFill>
                  <a:srgbClr val="FF0000"/>
                </a:solidFill>
                <a:latin typeface="Agency FB" pitchFamily="34" charset="0"/>
              </a:rPr>
              <a:t>¿Qué </a:t>
            </a:r>
            <a:r>
              <a:rPr lang="es-CO" b="1" i="1" dirty="0" smtClean="0">
                <a:solidFill>
                  <a:srgbClr val="FF0000"/>
                </a:solidFill>
                <a:latin typeface="Agency FB" pitchFamily="34" charset="0"/>
              </a:rPr>
              <a:t>dijo Dios </a:t>
            </a:r>
            <a:r>
              <a:rPr lang="es-CO" b="1" i="1" dirty="0">
                <a:solidFill>
                  <a:srgbClr val="FF0000"/>
                </a:solidFill>
                <a:latin typeface="Agency FB" pitchFamily="34" charset="0"/>
              </a:rPr>
              <a:t>sobre las bebidas </a:t>
            </a:r>
            <a:r>
              <a:rPr lang="es-CO" b="1" i="1" dirty="0" smtClean="0">
                <a:solidFill>
                  <a:srgbClr val="FF0000"/>
                </a:solidFill>
                <a:latin typeface="Agency FB" pitchFamily="34" charset="0"/>
              </a:rPr>
              <a:t>alcohólicas?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5482952" cy="2116832"/>
          </a:xfrm>
        </p:spPr>
        <p:txBody>
          <a:bodyPr>
            <a:normAutofit lnSpcReduction="10000"/>
          </a:bodyPr>
          <a:lstStyle/>
          <a:p>
            <a:r>
              <a:rPr lang="es-CO" sz="2800" b="1" dirty="0">
                <a:solidFill>
                  <a:srgbClr val="FF0000"/>
                </a:solidFill>
              </a:rPr>
              <a:t>Efe.3:18</a:t>
            </a:r>
            <a:r>
              <a:rPr lang="es-CO" sz="2800" dirty="0"/>
              <a:t>. seáis plenamente capaces de comprender con todos los santos cuál sea la anchura, la longitud, la profundidad y la altura</a:t>
            </a:r>
            <a:r>
              <a:rPr lang="es-CO" sz="2800" dirty="0" smtClean="0"/>
              <a:t>.</a:t>
            </a:r>
            <a:endParaRPr lang="es-CO" sz="2800" dirty="0"/>
          </a:p>
        </p:txBody>
      </p:sp>
      <p:sp>
        <p:nvSpPr>
          <p:cNvPr id="4" name="3 Rectángulo"/>
          <p:cNvSpPr/>
          <p:nvPr/>
        </p:nvSpPr>
        <p:spPr>
          <a:xfrm>
            <a:off x="0" y="4293096"/>
            <a:ext cx="9144000" cy="2677656"/>
          </a:xfrm>
          <a:prstGeom prst="rect">
            <a:avLst/>
          </a:prstGeom>
        </p:spPr>
        <p:txBody>
          <a:bodyPr wrap="square">
            <a:spAutoFit/>
          </a:bodyPr>
          <a:lstStyle/>
          <a:p>
            <a:pPr algn="ctr"/>
            <a:r>
              <a:rPr lang="es-CO" sz="2800" b="1" dirty="0">
                <a:solidFill>
                  <a:srgbClr val="FF0000"/>
                </a:solidFill>
              </a:rPr>
              <a:t>Gal.5:19,21</a:t>
            </a:r>
            <a:r>
              <a:rPr lang="es-CO" sz="2800" dirty="0"/>
              <a:t>. Y manifiestas son las obras de la carne, que son: adulterio, fornicación, inmundicia, lascivia, </a:t>
            </a:r>
            <a:r>
              <a:rPr lang="es-CO" sz="2800" b="1" baseline="30000" dirty="0"/>
              <a:t>21 </a:t>
            </a:r>
            <a:r>
              <a:rPr lang="es-CO" sz="2800" dirty="0"/>
              <a:t>envidias, homicidios, </a:t>
            </a:r>
            <a:r>
              <a:rPr lang="es-CO" sz="2800" u="sng" dirty="0"/>
              <a:t>borracheras</a:t>
            </a:r>
            <a:r>
              <a:rPr lang="es-CO" sz="2800" dirty="0"/>
              <a:t>, orgías, y cosas semejantes a estas; acerca de las cuales os amonesto, como ya os lo he dicho antes, que los que practican tales cosas no heredarán el reino de Dios. </a:t>
            </a:r>
          </a:p>
        </p:txBody>
      </p:sp>
      <p:pic>
        <p:nvPicPr>
          <p:cNvPr id="1026" name="Picture 2" descr="http://t1.gstatic.com/images?q=tbn:ANd9GcQWqtWqzq49DI2IGUjnRRpIPDr7LhCl4y7FVb7Qzuw4VLH9rge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484784"/>
            <a:ext cx="2952328" cy="2448272"/>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ISERQUExQWFRUVFRQUFxcXGBQUFBYUFBQVFBUUFBQYHCYeFxkjGRQUHy8gIycpLCwsFR4xNTAqNSYrLCkBCQoKDgwOGg8PGiokHyQsKSkpKSksLCksLCwsLC8tLCkpLCwpLCwpKSwsLSkpLCwsKSwsLCwpLCwsKSksLCksLP/AABEIAMIBAwMBIgACEQEDEQH/xAAbAAACAgMBAAAAAAAAAAAAAAADBAIFAAEGB//EAEIQAAEDAwIEAggDBQYFBQAAAAEAAhEDBCESMQVBUWEicQYTMoGRobHRFFLBFSNC4fBDU2JykvEHM4KTohZEg9Li/8QAGgEAAwEBAQEAAAAAAAAAAAAAAgMEAQUABv/EACwRAAICAgIBBAEDBAMBAAAAAAABAhEDEiExQQQTIlGBMmHwcZGxwUKh4RT/2gAMAwEAAhEDEQA/AOiszpluk7nnIBGDCurZ4JOP4Sf/ABj7oVpwuDksPu6mVY0eGNBJ1ASIwIhcSOGaO5PJFkA8fL9EdtQY227LY4a0bn5KYsWHc/7IXDJ+wqUoGgwgsHadxzLj78QiAHUIj2x02yk6l0xz2tAwPC09YRrZrdYmOZ5CCOpStk3S+wJRaVsNTqyDlsyeYSNzT8Y2w1vMe9MVaYl0fm8+hQOID95joPok5W9efsLH3x9DVWyL6m2CAZjGAp32rW0AeGANwMEZ+EBOVLgtAgCNM5np2VfxvIpYAkEmO8fdU5IQhCTXfDZPjk5ySf8AQjb0C3VqMDSYOIWValVrvCSAACeglIFoAEE7kGfJWlHd/L2BI36qTE+kuCia1+T5JWRr6iXZAbicCT09yE+3cCdR9ojAkx3ymTSaTkv3j3/FDrPbTaXHWWsDnH+I4EwBzVUrca/2IUueP8Clnb6thB1PGCXAeNwJ1HPeOWyYPDgzbUf9A+RSPo/xGnVY/JIDyREwZOrn3JT9W3aSfE8fDCUowralYbck9TLsa92kCIw6lv13Sj7dxLYmBG+mRHkSmPwNMQZdjbIz8khdXFKk+PGYg7jnPbyWZnv8pV/PwHiT6j/j/wBH7Rx/eSDJa4bbE8krwxhawNfgx8J2QH8ea4flETBaHyZ6nlCyle0yT4wMwPDpxG8DbOEqUouKUXdDFjmr2VDrHtdPbdTYS2S12MR/qA+6r7Kp/wAwzumGNLKAc6Y1NP8A06pJ8tl7E76Mywrj+g63ih2e33hMaGPHI/M/A5CQp3AL4wQRMrBRBMsOQnwzy6lyIliXjgnW4O0jEjbaSPuMquqWLmtMZBIyD3VxRvTMPweR+/3RK0E5HiHMb/z3RSw4pq1wbHNkg6fJzD6ZB+S3aNLX5PMK9rUJ9oSPzDDvf159Vtjaf5W8swD8eimj6WpdlL9VcaaOe1PDcOI+Pf7n4qdOtVDx4id+v9cl034ZnQfALQot/II8gnr0ck/1GP1UX/xOWrV3+LScS4xHfuOy1QrPD4eRgdB7uSvb6sxsNDWl7sAQNjjMbBUlxSE4EPEhw6j8zUucHB8SsdjmprmNAreudIxyWINPAAn6LSRtL7KNY/RbsqJqlcEqoNxmE3b1tgMk4wurLOukyP2+Cd36QGkQ2ox0udDXAeEiCQJ5OxGfNTq3rnANgBx9qDIA6TzKpOK8epOq06LQXPD2kPEaQ5rs6eZ2idt1dXVu5pB/NlS58k64/J6EI2rNVQ2A3YH2T0cOqasbtxLQSARIOxnoUm9hfTA6Se+6nw6nLgTuInnsQpITakqCnFODssKV0ZOcydu0BCu6p1kDnE/BNtpicNgRuWu36KDRg+ATOBpdt5qiSk+GyJSSd0OVqWoDwuwI/h2+KU4jT1aJkaR/h7f4vJNC6cC0YIP+Fw+qR4tUnTPVw9wIhU55w0k0+RWJS3SFXWA3kzJP8J+hTFF8n3hU3HOOMtdANIvLm6pDtPOIPhKqaf8AxFgz+G+NT/8AChilsn0WVOS+zvy2XH/NPuhct6T+kb6YLaLg0SRrJBcZ3Leg7pB3/EkkEfhgNQg/vD/9Vz15xmm/e3cf/mgfJipnNNVFg4cWrvIi19GOLupOAq1aZpPcdWp3jackuHmeXddy2o1w1NcHtdkOHNeSm+Yf/bfGtUP0AXQcN9M306YptoNDRsC6ofmSg41oLLUpXFHelowqnitMGo7/ACtVxZt102OIALmtdAJjIlCq8IBJOo5AHI/Zen6eco0heLMoStlF+FEM6k6f5rHWuHn8phNV2Brg2Z0uHKMqM4q9yFz2knTL1kk+f52Rs6gETsSJ7hO8f44Gs00i0hzeWSO0J2g1pYwanNlowC0cu4UtDceNx5e03f3BdLHjeODipdkMsqlkUpR6KPhdJwDXHMgn3HZN8NdFR/eQhPu3Nc4BzoDiIDj3Kh+0HR7RmOcH9FFvGEu+imSnO3S5LlgbUDhHsmP5ofri1pndjgJ6hyDw6uYnm4g/dZfVpfobuSC/sG7N81csi02InB7ah6lU/wBQkLynU0n1RDXEGJ21cgfNOVD/AFlJ3dyGtc47NyY3PQDupnNtjIrgQ4dxCpVqaQ3Q1ryHTuOYpjJEwDqPlEK1vOJerBGZG3OO/dUHAuJiu+rpIaXv1BkiZawNLmn+KQ0ct1eXQ9ZSJOHM37t/r6Kjd09QtFstkV1G9YCXEv1O3Ojf3gqFzeNeBBIcNjocCPfyRqLzqpDkHO/0+H+aD60lre/rfhGPgVOpPWrKtVtdGMo6gDocZ5tGCeZGViuODt/cs8j9SsTVibViJZabX+zk6DuZSt16WuoVNLaTTp2Jnp2KUpcbqkQC1vk0frKrrppc8kkknMncob1fBU1t2GtL+m+vTBotEua3BqYBMfmXp44c0NDMRuANQ8/4pXl3DbcfiKR/xt+qtvSrjbqtZvq3OaKcgFpIJPPITMeWKT25E5ccpNUzqX0y2o9rZgZHmMoopkF0YwfmuOt/Sm6b/aF3+ZrHfMiU4z0vuerD502/opZKL8muE/2/n4OqpzLcncc0bSQ5pkxqE+S5QemFx0p/9v8Ampj0uuD/AHf/AGx90KUV3Ji3im/COqok+s7SVupak8ly7fSi4/M0eTGphnH7l39pHk1g/RDeNKpN/wBjPYydqv5+APpzZuPqo5NO2+/NcqOHv6H5Lp+P3DyynLiTDpJOd1RknqhnLn49FWFVBJipsH9/ktfs93f5K0o05Rn2phL3YbKUWDu/wCJ+BMTn5J17IQtBRpsW2j0nhOr1NPb2G/wjp2TTaskt1UyRy5/CUlb3op2zXHkwfReccTe51UvO7szzXUl6qONJdnPx+neVvwd1d2rvWHwn255keYUXWTgH4OYhcNQvazfZqPH/AFO+6Ybxm6G1eoP+qfqua/bcnJ2X+1NJJNHcOf8A8rHs4PwhQtmR7nA/Iz9VyA9Irwf2xPm1h/RZ/wCobw/2v/jT+yJyT52/6F+xOq4/udJXoS9x6uJ+Knb8P1DcYAnOPeuZ/bd1/eu+DR+i3+3rkf2h+Dfslaw2uTG6ZKpUdYbgNGmmZMAF/Mf5B+qnb0IGNzuf5rjT6QXH5/k37IdTi9d/tVH/ABI+iOUtvIv2Wjp+PcRfQphwDS4vDfEJEFrztPVoXMX/AKVPe3S6nTImY0mJz37lCrVCaDpJP7ynkmThtT7qpuAijJxpIdiwxrns6L0QNOpXA9TRZpGppbTEhzecz3XahgOtstkiCBgweok9VwvoOYuJ/wADik+LXTqlepUBIBMCCRgCFXDNUflyT5cO0+OODtvw5aWwDgO5HmlH0CdI29of6lxg4hXb7NWo3ye4fqpftm6/v6nvIP1CWlFsP5I9GsnerY1pfkd2jnPNYvPP23df3z/g37LFT7iJnCxegxTqU8qVBqIWyVNJFSkaY2DPTPyQQ2RPVPvpeH3LTLfCX4POXIoxiZY1TbSTNOils3cCKMorbdMNpQpwgkjFMB6lEphEa1SazKU0MUgHEnzpHY/VI+rkqyvqOR5ILKGUyMeBcp0y/wCA8PbpDiAV0H7KpvYQWgcgRgpH0fpTTb5ldC0ACF1/Qel2uUujmeoyvbhnmt7baXFvQkfBKGnhXXG6X7+p/mKrXs3XMyR1k0joxdpMb4jxGWU2DZrAT5xAVQ63JElTptOnzlOspeAJWSPkZiklwVjbdTFunPVrcJSsc5CraCI23Rg1TDUdAbAPw6FUoJ6FB7VlG7FY6ihupwnn00I00aPNi7x+7I6uafgCka9JXD6OEtWobLLGY+iHCKmg1Dz0Fo83YUPVYRGU4nuR+qIRhOXQmb+RX1aaG2knH01KnRT4JipSQuKaxPi3WJ+jEboWotRGsyFOnbknCYZb9TCfPC2DHIT9XIKkKOCjilARCzCleFoOU0IerR2MUxTRKbUt42CpmMpqYpJinTRRSQvEzymKigpCgnBTUhSSvbYz3KK+5pZWm23IDJTlVni9wVpwmyghzhnl5dVd6b027oly5KLHhFp6qmAd9/enDVSrq0mOS3UqcviuvJrFGoklbO2cxxfNV39cki+lhWHEWzUPu+iC+nhfNTtys60XSRV0KeE81nhAWUqKNpW5I2gYS5E3U1HQmzTWjRSUP2ANpqfq0VrFPSioGwAYsdRTAYsc1DTC2EKlFBNJWL2ofqkSiz2wqykl61NWdNmT5JSszKxwGQkIV2496JToSFu4Zj3pu3p+EK7FitIlyT+TEHW6ynRTzqS2y2PRdCGFIklNs1TtiQsTzHwIWJ2qM/JR0m9OSfp0OaWbRcMq1shqbB8wr5YVQlTNU7YkbHp2lTq2LhyTlK1cAeY801b1JEOiCk+whl2UvqIWmUlcPoiMQsosYcER3S36dAOVCNNiYbTTFS1DfJY2mlPAap0C0relFLYRrW11Hsl+wFuL2dpqJe72Ry/Menkn6taB3PyHIKdUx2A2CTbJOo7fqrcWNQXBNOTbGGvgd1tzoEIdL8x9y1O5SMisZDgr7lsvd7voFH1WEwWeMqb6eFzPY5LVLgr2NypspYRW0kalTT36e0KUxU0VhpJrQhvakP0w5ZBY01gajaVgp9Fn/wA7C3RDQommjhi36pF7B7YTNNb9WmxRnoiULcQSQTHIfqih6a2C8lCFGlk+SXr20lWLrgk7AdgoPYmP08TyyFLe0IA80xQHhHkj3lOUe1t8CRKojBRQlttgaTfFsj3FnAB1TPRSrUJiPgEQcMcBuPJGzaEWW+NlitaFn4RODn6rFmrPcHItq4AnHzTdAkCQcTCqLS6zBHvTzLiCeh/qV25Kjmxd9HSWziG8i13yTAYG9wVUcNvYHUFWzblmmIlTyXJTF2FgNP6JqjaseNoSVJ88sJxri3bIQM9rYO5tiwRuFBlF0dQrCm9x3GPIqX4TG8BYBwIUKGpWDaYAgLTLfQOyjUqQEMkeiL1xqMDYKBZOBsmQIHcobsDuV6vBteQDs+QwthqLSpI3qGrHBGxYmKWZUqlNMOpYQ3pTx8jthI01INTGgLHMHJFqAhcMUzQMTC2ietMQvaI1NijaUkBNViG4b8cLbGOjcefNBfTMrNaXBqNMgZdklQ15wIRG0U3TptDZ3Q6WFtRXigeiNQouB5gc+SZ9d0hb1SCenJbHGkecuBEW+pxICx9rHOf5Jr17uQWNBO61xRisrfw0k9Nz0RadtOxCYfSGw95QKtItMoXCxkQzbbvslr1rwJZgif6hTdUcAJwDz5wq++4m4+FhxtPMrVjMbFv2u4Yc5kjeS6ffAWKueymSS+qQ6TMN9y2m+2xe557b+kFWk4Fp/wAwIBaRzEFdJ6LccFetod4SZ0HH+l3XzXEVW9UK1uHMe1zTBBBkLu6KcTiRk4Ps9jbcOpu0xpIJnbft2VxbVWVAJ8LvkVz1peevt2vJ1OwQRvtlp+qft77S3xtJEeEjcHkufPG0dKGWLVl/Uc8GAJaRgj7ojaLhlpHTdc7R9KXMb4m6m8owR70q/wBLnuflgDDyGCAhWKT8AvPFHUVL2uxwBx57EdirGgTJLch2d9ilbNoq0gJBESwz4h2KDQsqjTmcIHXQcfkXdM4yI81r1Q6Tz/2ULevOD/upPdiW8uSAFppi9xQ5jZLlsp9tYEH6IVSmCJAQvgYn4Yu2RyWVDC21xHdSMHshGLgjSr9UVzWpOoIWMuR1RI80MyDhAfSK06uJkLTbsiMLaBo1oW2iNwYW6rw7IMHoouuTGy9RqJOY3uFsAEQD+iA6qXLGGELRvkOacKJqgQiU6s7pO6qtBiV5Js1ugr6reXwWm1BOTCr23ImRJ7J2ndNPtADy+6P26RikNsp91pzhyJ/rsk/xYJwIW21JS9RiVhanx8kKpdEdwiEhCdRk5wPNZFWE3RU8SupO8qlvK7hTLmnxTpaN9sknywrXitdrNyBzjcxyVdTu31A84YwdhPxVkcfBLPJyUTa9TmViVrcRdqMARKxO9oT7pxhfgCZwhhNeoBa2N4EqDrfC6EDlzY7YcQrNAax+gFwM9CvROHcRq6g17Q5pjIwZjJXmTLYmMrpuDekDqRGoahiUGbG5Lg3Fl1Z2t3pJwDHuVbfhvILoeF3VC8BdTwTAjYtfGJHMGN1T3zcxGyhjalTLZtONo6X0Wc4sGRp5Hoei6JpdzEhcV6M8VZQD9ZMcmgTJXUuuI0vDgGuAjUYlJyxeweFrWidP2zGe3RbuHZxg9DzQbqoW+JrTHUQQfhyQX8Tlo1RvHfyCVRX2FdUeoGo9FpVKZGfCTtJwq6+vSzxB7XMmMbg9wVijfQLpdj7XlSlJWHG6c+Ip41AZIMjshlFrsKEk3SF7kO7SqatVcCrO7rHukHjUM/zTYfuDP6MoViU4HFI0YbuU22qDsV6Rkb8hi4labVI5+5DdX04Kk1jXZDx3GyEaiTah6IgchtpHcZA6FEZCFmkXuKTrtHMFPEoNZ+O61dmlc49EKU1UuOWPggFvuT6FkgXdFKjWIKUN0QXGCQAZ3x0JKjaXviGrY/1KxwbPbJDt9dODcKirXTz/ABH4q4r39J/hgidncj3hIvthJEz0hegqDck0U1UkuzJTNzdO0aS2B2QLkhvPxJZ1wYy5UpWiOTpg9NHmw/NbUmOkTqCxGBaPN6dyQmm3UpJ1OFtitic6RYPuA3M4Tlvdh3NU7qBIVlwHhZc6XYC2U6A14Op9GOMutn6mHpIOQR0Xc8QtWuBqscCx+cEGCckfErkR6ONNMFh96lQtHMESfJRZNZO12VY9oKnyidzUc1yetuKPqAMc46QcDpK1R4S6o0lTo8BfKBzVUw4xfaOptKwtaZJqGpTLQGs5Dtn2QhMvKT2g+qAPMg8uyRocMOxJTh4TjCklRdBAeKcRIgNJc0ZEnZc9dcVMEZg5jur2tw12yprrhfiT8Liif1CmxGndkq+4NxJw5lLUeCy3bKLa2rmSN0eSUJKhOGE4yTL43AcMn4pGvdAbFVdUODsoNYEpCii2U2g9W9k4KnaEzMqtbQITlElMkkZCf2dVb1mub4iJSt/t4fiEnbGQmVP0yxU0A4be6HZODg9FdGownBCpmcJBzMIb7R9PM4C16swtbq9YwTMqnqcdJPsCEnWql7oVjbWHhRpRiuRTk26QNvFwPZbHWYJ9yC661GXGAIJ3ym/2TJnkqbjFB0w1GtW+AW5UBveNPLiGmGgyA3AxtI546oh47TNLxMDqmfF7MZ8MQcjsqy94cWAQSZElV7rcp/womqV2XlHjhc0hwEDblHktV+OtDTG42VB6kqBple+LPfJBn3ZJlSY+SgsppqlbLzB5LGlSEBYtUq1RoAGqAtIOQ+DzSZAW/VYlLMfCcZXEQugkc5k6IVtRqGIGFSmpCesr4SAiaQpo9J9FnB1ENdv/AFsi1qUOg8iue4XxPREFdbIrNFUHMCfPsudNVK2XY3tGg3D74NwVa1YDdcgDmuUry0oruJam6ScJbhfKGxlrwdOwyJbkLZvfDBImduvZVthcNA5nHlnups4mTIIbueXLop5RoqhKy4p1mR4hE7FUXFKYklpTXEH/ALsObyIx9lzd7xfed0zFBt8Cs+RLstuDcVaSWO+Ks9LJ3XBUa5LpCtuE3Ly+DKbkweUT4vU20mWd7EpP1aNdVIchC4CUlSKpO2DeYW6VYLKlUEJVgytqwi/oNxKkXrOGjw5ULkQleShLgcpVAj+tBEFUf4mFOjfEFe0MsfPC2zIRfVaQso346TidwPqkrj0hIPstI5j+a1QkzG0uwrqh2ElL1KOc4QTxqfYaG9YJP+yFVvGnUajtIa2dpJyAAJ/rCaosFyj2LcRYCq+pTEQmrviTXy4bfRVX4iSmxgxE5fQR1EBLVmBHfc8kjVq5WqILlwa0wi0nIJqhapHKIFj7Lwgbn4LEWnTEDCxBsZqzz88FeAHdRKWfaOCsOF8SfMHxA9U/ra50ER3GQuipfZC8b8HP6TsoCmQZC6anwPWcK0q+h72MmNTTuRmPNC5RszWSVlBw6/wAV6D6JXGqmWk91wLuHim4F3hEwSesSPor7hnpFTpktpwcb90vJHbhDMTUXszt7uzDmqoqcNcB2T3CuJCqwgu0n5bJlw06QTLXbEc1B8oOjoOMZqzn6d46mYTI4jOeaJeUG+sPMIbrdsYRvV8iY7xdIbsOOU8hz9Eczn4BDu22tZupr/ETp2Oe8KpueFneEChRLM7EGRHXqmwglymJyTk+JRJUKRD9PQkFXFKt6syFyzKpbV17mZzzMyZXT8Wt3SC0Yc1rgBOARMI8vgXhXbF7u/LjKg3U7YodOmTyVjaWbnGGjv2+KTwh/wApAGUDsrax4ZIBQWNIOQcbq3tnCBCVkkVYYcjNOzgYQLi1JVpa7KF3chn8JP0UibsucklyUFSwPNJuaZgApvivFtbHANMj8s47kLnqnG6pEH3GIVmODa5IsnqIp0i0qW7vaSfE+JC3fGkOlo3zlAteM1B7WR3VbxKoazyTunxj9k2TK5dFgPSBjo8GnrB+iU4lxl9YwT4REDoBySVGwT1twnKZ8EAlOXAowuGyI2i4q+tuDHfTjaeSPfMZQp6iJPIfqUuWVeCrH6WT7ObqWj0oWK1q8Za5olpnnHJbs+GirLmvaGty4kwB5ryb8mTx1xHkqm28pu2tDKt6PAy0gky0/wAQy2OuE1XrhrWmkGmMycEgdjyQOX0bDDatgqPBqhaCBusVvT4uABqqAGJIBECcx81tB8g9IfZ4hwtxBOeRRG1DO5+KxYuh5Ocui34ZcPAw5w95VrwviFUXGKj87+J33WLEp9sN9oR9MqhOuST4mb55LmrB5DsFYsTsf6RE/wBR1PD7p42e7bqVq3v6utv7x+DjxO6+axYgfbDXRdXN2/T7bv8AUUG2un58bviVixS+CqJY0rh5blzviUhVrOnc7dSsWI49ATEnvOrc7LsLK6f6r23YDQMnHksWLcnQrD+pmrS5fAbqdBcZEmDtuOat+IiLZsdVixSy7LsfTOQurp4cIe4eRIVha3tTUPG7YfxH7rFia/0ozD2x2pxCrB/eP2/M77pa14hVLD+8fv8Amd91pYkIY+wVO+qAOio8S4TDnCcc8pHjt0+WDW6A0QJMDfYLFicuxPkHVefVjJ2VQKzp3PxKxYmxAydhnVnfmPxKt+EXDp9o7dT1W1iGY3D2XHFKzgIBMdJMcuS57j9VxLpJPgHMraxBjK59FLwq8qNdV0vc3wDZxHMdEOndPi48Ts6Zyc559VpYqPLOf5I8Hv6rWuAqPA6BzgNj3S1W9qGqCXuJjm4/dYsWLthN8IXq3L5Pid8SsWLE4ib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Tree>
    <p:extLst>
      <p:ext uri="{BB962C8B-B14F-4D97-AF65-F5344CB8AC3E}">
        <p14:creationId xmlns:p14="http://schemas.microsoft.com/office/powerpoint/2010/main" val="220097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p:spPr>
        <p:txBody>
          <a:bodyPr>
            <a:normAutofit/>
          </a:bodyPr>
          <a:lstStyle/>
          <a:p>
            <a:r>
              <a:rPr lang="es-CO" sz="3200" i="1" dirty="0" smtClean="0">
                <a:solidFill>
                  <a:srgbClr val="002060"/>
                </a:solidFill>
                <a:latin typeface="Agency FB" pitchFamily="34" charset="0"/>
              </a:rPr>
              <a:t>Dios, por amor a un adicto, no le permite la entrada al cielo, ya que allí no sería feliz pues en ninguna parte encontrara licor.</a:t>
            </a:r>
            <a:endParaRPr lang="es-CO" sz="3200" i="1" dirty="0">
              <a:solidFill>
                <a:srgbClr val="002060"/>
              </a:solidFill>
              <a:latin typeface="Agency FB" pitchFamily="34" charset="0"/>
            </a:endParaRPr>
          </a:p>
        </p:txBody>
      </p:sp>
      <p:pic>
        <p:nvPicPr>
          <p:cNvPr id="4" name="Picture 6" descr="http://2.bp.blogspot.com/-dSb3kt3X7fk/TqArH8InBcI/AAAAAAAAAF4/wJoAiP4mLis/s1600/reino+de+los+ciel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5" y="2060849"/>
            <a:ext cx="4203542" cy="446449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apologista.files.wordpress.com/2010/09/jesus_115.jpg?w=10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448" y="2060848"/>
            <a:ext cx="4504559"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32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92087"/>
          </a:xfrm>
        </p:spPr>
        <p:txBody>
          <a:bodyPr>
            <a:normAutofit/>
          </a:bodyPr>
          <a:lstStyle/>
          <a:p>
            <a:pPr marL="0" indent="0" algn="ctr">
              <a:buNone/>
            </a:pPr>
            <a:r>
              <a:rPr lang="es-CO" sz="4000" b="1" i="1" dirty="0">
                <a:solidFill>
                  <a:srgbClr val="FF0000"/>
                </a:solidFill>
              </a:rPr>
              <a:t>¿Cómo sebe ser el arreglo personal</a:t>
            </a:r>
            <a:r>
              <a:rPr lang="es-CO" sz="4000" b="1" i="1" dirty="0" smtClean="0">
                <a:solidFill>
                  <a:srgbClr val="FF0000"/>
                </a:solidFill>
              </a:rPr>
              <a:t>?</a:t>
            </a:r>
            <a:endParaRPr lang="es-CO" sz="4000" b="1" i="1" dirty="0">
              <a:solidFill>
                <a:srgbClr val="FF0000"/>
              </a:solidFill>
            </a:endParaRPr>
          </a:p>
        </p:txBody>
      </p:sp>
      <p:sp>
        <p:nvSpPr>
          <p:cNvPr id="4" name="3 Rectángulo"/>
          <p:cNvSpPr/>
          <p:nvPr/>
        </p:nvSpPr>
        <p:spPr>
          <a:xfrm>
            <a:off x="179512" y="1844824"/>
            <a:ext cx="4572000" cy="2677656"/>
          </a:xfrm>
          <a:prstGeom prst="rect">
            <a:avLst/>
          </a:prstGeom>
        </p:spPr>
        <p:txBody>
          <a:bodyPr>
            <a:spAutoFit/>
          </a:bodyPr>
          <a:lstStyle/>
          <a:p>
            <a:pPr algn="ctr"/>
            <a:r>
              <a:rPr lang="es-CO" sz="2800" b="1" dirty="0">
                <a:solidFill>
                  <a:srgbClr val="FF0000"/>
                </a:solidFill>
              </a:rPr>
              <a:t>1Tim.2:9</a:t>
            </a:r>
            <a:r>
              <a:rPr lang="es-CO" sz="2800" dirty="0"/>
              <a:t>.</a:t>
            </a:r>
            <a:r>
              <a:rPr lang="es-CO" sz="2800" b="1" baseline="30000" dirty="0"/>
              <a:t> 9 </a:t>
            </a:r>
            <a:r>
              <a:rPr lang="es-CO" sz="2800" dirty="0"/>
              <a:t>Asimismo que las mujeres se atavíen de ropa decorosa, con pudor y modestia; no con peinado ostentoso, ni oro, ni perlas, ni vestidos costosos</a:t>
            </a:r>
          </a:p>
        </p:txBody>
      </p:sp>
      <p:pic>
        <p:nvPicPr>
          <p:cNvPr id="3074" name="Picture 2" descr="http://t2.gstatic.com/images?q=tbn:ANd9GcQ37QtpWtJMbYvb3IZ-3_uCrr1WeTHQtsxhwqC3knOdiruzq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1512" y="1844824"/>
            <a:ext cx="4140968" cy="267765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t;3 VISTIENDO CON DECORO &lt;3 Todos lo hemos visto: mujeres (especialmente mujeres jóvenes) usando ropas que exponen casi todo: sus pantorrillas, sus pompas, sus ombligos y mucho de lo que esta más allá. Francamente, no es atractivo y es espantoso. La sensualidad del mundo realmente domina nuestra cultura. Tristemente, promover un atuendo modesto en las iglesias no es una prioridad, ya que mucho de este “exhibicionismo” no es tomado en cuenta. O al menos no mucho. Y cuando el tema es tocado, el asunto inmediatamente se vuelve sospechoso. Pensamientos como “¿a dónde quieren ir con eso? ¿de verdad va a predicar sobre vestidos?” comienzan a presentarse y las palabras que siguen probablemente son solamente oídas de manera parcial. Hubo un tiempo cuando las Cristianas sabían que existía una diferencia en nuestra manera de vestir y la del mundo. Las cristianas creían en la sabiduría de 1 Timoteo 2:9: “Asimismo que las mujeres se atavíen de ropa decorosa, con pudor y modestia; no con peinado ostentoso, ni oro, ni perlas, ni vestidos costosos,”. Las mujeres cristianas vestían modesta, atractiva y femeninamente y ¡eran tratadas con respeto! Esto NO es verdad hoy en día. Las mujeres jóvenes (incluso niñas) admiran, emulan y ajustan sus vidas y vestimenta según la cultura popular y las estrellas de Hollywood. ¡Y nos preguntamos porqué ya no se respeta a la mujer! Entonces ¿qué es “ropa decorosa”? ¿qué significan literalmente las palabras de Pablo en 1 Timoteo? En contexto, Pablo estaba de hecho preocupado por las distracciones durante el culto. Satanás estaba trabajando duro tratando de distraer y causar desorden – usando aún la belleza de la mujer para distraer a los hombres. Pablo en 1 Timoteo 2:9-19 y Tito 2:5 y Pedro en 1 Pedro 3:3-4, enfatizan la necesidad de modestia y pureza en la vida de la mujer – incluyendo su vestimenta. Básicamente, Pablo esta diciéndonos que: 1) Las mujeres son hermosas; y 2) Llamar la atención hacia esa belleza vistiéndose de manera provocativa para despertar los deseos de los hombres está mal. ¡Especialmente en la iglesia! Algo bueno que recordar es que si es mencionado en la Biblia más de una vez, entonces el Espíritu Santo sintió que era necesario que se repitiera. Por supuesto, las mujeres en el Siglo Primero podían seguir el estilo general de vestimenta de la cultura sin muchos cambios, pero la mujer cristiana del Siglo Veintiuno definitivamente no puede seguir los estándares de vestimenta populares hoy en día. La mayoría de las mujeres Cristianas de hoy visten de la misma forma que otras mujeres en la sociedad. La mayoría ni siquiera se dan cuenta que la Biblia tiene mucho que decir acerca de cómo debemos vestir. No hay espacio suficiente aquí para ofrecer cada pasaje como un argumento convincente. Lee Isaías 3:16-24. En la cultura de Isaías, las mujeres se adornaban con cadenas en los tobillos, anillos, campanas, etc. Se vestían de esa manera para llamar la atención sobre ellas mismas – tratando de encantar y atraer a los hombres. ¿No hacemos básicamente lo mismo en nuestra cultura hoy? Solamente no optamos por las cadenas en el tobillo tanto como lo hacemos con otras formas de vestir provocativamente. El punto es: es lascivo en su naturaleza, Dios lo aborrece y la Escritura dice que ¡Él lo juzgara! La iglesia, particularmente las mujeres mayores, necesitan exhortar a las más jóvenes a desviar la mirada de los patrones de vestido del mundo, en una forma que las incite a seguir estándares bíblicos para el vestido. El gusto en la vestimenta entre las mujeres cristianas varía enormemente. Pero si permitimos que los principios básicos presentados en la Palabra de Dios nos guíen, podemos darle gloria a Él. hay un principio descrito en un hermoso himno antiguo “Da lo mejor al Maestro”. La canción sugiere un estándar que necesitamos revivir hoy en dí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4522480"/>
            <a:ext cx="3312368" cy="232314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635896" y="4518015"/>
            <a:ext cx="5256584" cy="1015663"/>
          </a:xfrm>
          <a:prstGeom prst="rect">
            <a:avLst/>
          </a:prstGeom>
        </p:spPr>
        <p:txBody>
          <a:bodyPr wrap="square">
            <a:spAutoFit/>
          </a:bodyPr>
          <a:lstStyle/>
          <a:p>
            <a:pPr algn="ctr"/>
            <a:r>
              <a:rPr lang="es-CO" sz="2000" b="1" dirty="0">
                <a:solidFill>
                  <a:srgbClr val="FF0000"/>
                </a:solidFill>
              </a:rPr>
              <a:t>Nuestras cartas sois vosotros, escritas en nuestros corazones, conocidas y leídas por todos los </a:t>
            </a:r>
            <a:r>
              <a:rPr lang="es-CO" sz="2000" b="1" dirty="0" smtClean="0">
                <a:solidFill>
                  <a:srgbClr val="FF0000"/>
                </a:solidFill>
              </a:rPr>
              <a:t>hombres </a:t>
            </a:r>
            <a:r>
              <a:rPr lang="es-CO" sz="2000" b="1" dirty="0" smtClean="0"/>
              <a:t>(2Cor.3:2). </a:t>
            </a:r>
            <a:endParaRPr lang="es-CO" sz="2000" b="1" dirty="0"/>
          </a:p>
        </p:txBody>
      </p:sp>
      <p:sp>
        <p:nvSpPr>
          <p:cNvPr id="6" name="5 Rectángulo"/>
          <p:cNvSpPr/>
          <p:nvPr/>
        </p:nvSpPr>
        <p:spPr>
          <a:xfrm>
            <a:off x="3851920" y="5684053"/>
            <a:ext cx="5057700" cy="923330"/>
          </a:xfrm>
          <a:prstGeom prst="rect">
            <a:avLst/>
          </a:prstGeom>
        </p:spPr>
        <p:txBody>
          <a:bodyPr wrap="square">
            <a:spAutoFit/>
          </a:bodyPr>
          <a:lstStyle/>
          <a:p>
            <a:pPr algn="ctr"/>
            <a:r>
              <a:rPr lang="es-CO" b="1" dirty="0"/>
              <a:t>Nuestra presentación </a:t>
            </a:r>
            <a:r>
              <a:rPr lang="es-CO" b="1" dirty="0" smtClean="0"/>
              <a:t> </a:t>
            </a:r>
            <a:r>
              <a:rPr lang="es-CO" b="1" dirty="0"/>
              <a:t>debiera ser como si </a:t>
            </a:r>
            <a:r>
              <a:rPr lang="es-CO" b="1" dirty="0" smtClean="0"/>
              <a:t>estuviéramos </a:t>
            </a:r>
            <a:r>
              <a:rPr lang="es-CO" b="1" dirty="0"/>
              <a:t>en la </a:t>
            </a:r>
            <a:r>
              <a:rPr lang="es-CO" b="1" dirty="0" smtClean="0"/>
              <a:t>presencia de Dios. Él te ama, y quiere que tu le reflejes donde quiera que estés.</a:t>
            </a:r>
            <a:endParaRPr lang="es-CO" b="1" dirty="0"/>
          </a:p>
        </p:txBody>
      </p:sp>
    </p:spTree>
    <p:extLst>
      <p:ext uri="{BB962C8B-B14F-4D97-AF65-F5344CB8AC3E}">
        <p14:creationId xmlns:p14="http://schemas.microsoft.com/office/powerpoint/2010/main" val="23897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3076"/>
                                        </p:tgtEl>
                                        <p:attrNameLst>
                                          <p:attrName>style.visibility</p:attrName>
                                        </p:attrNameLst>
                                      </p:cBhvr>
                                      <p:to>
                                        <p:strVal val="visible"/>
                                      </p:to>
                                    </p:set>
                                    <p:animEffect transition="in" filter="fade">
                                      <p:cBhvr>
                                        <p:cTn id="25" dur="2000"/>
                                        <p:tgtEl>
                                          <p:spTgt spid="3076"/>
                                        </p:tgtEl>
                                      </p:cBhvr>
                                    </p:animEffect>
                                    <p:anim calcmode="lin" valueType="num">
                                      <p:cBhvr>
                                        <p:cTn id="26" dur="2000" fill="hold"/>
                                        <p:tgtEl>
                                          <p:spTgt spid="3076"/>
                                        </p:tgtEl>
                                        <p:attrNameLst>
                                          <p:attrName>ppt_w</p:attrName>
                                        </p:attrNameLst>
                                      </p:cBhvr>
                                      <p:tavLst>
                                        <p:tav tm="0" fmla="#ppt_w*sin(2.5*pi*$)">
                                          <p:val>
                                            <p:fltVal val="0"/>
                                          </p:val>
                                        </p:tav>
                                        <p:tav tm="100000">
                                          <p:val>
                                            <p:fltVal val="1"/>
                                          </p:val>
                                        </p:tav>
                                      </p:tavLst>
                                    </p:anim>
                                    <p:anim calcmode="lin" valueType="num">
                                      <p:cBhvr>
                                        <p:cTn id="27" dur="2000" fill="hold"/>
                                        <p:tgtEl>
                                          <p:spTgt spid="3076"/>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49919"/>
            <a:ext cx="9144000" cy="1224136"/>
          </a:xfrm>
        </p:spPr>
        <p:txBody>
          <a:bodyPr>
            <a:noAutofit/>
          </a:bodyPr>
          <a:lstStyle/>
          <a:p>
            <a:pPr marL="0" indent="0" algn="ctr">
              <a:buNone/>
            </a:pPr>
            <a:r>
              <a:rPr lang="es-CO" sz="4000" b="1" i="1" dirty="0">
                <a:solidFill>
                  <a:srgbClr val="FF0000"/>
                </a:solidFill>
              </a:rPr>
              <a:t>¿Se deben usar joyas tales como aretes, </a:t>
            </a:r>
            <a:r>
              <a:rPr lang="es-CO" sz="4000" b="1" i="1" dirty="0" smtClean="0">
                <a:solidFill>
                  <a:srgbClr val="FF0000"/>
                </a:solidFill>
              </a:rPr>
              <a:t>brazaletes, </a:t>
            </a:r>
            <a:r>
              <a:rPr lang="es-CO" sz="4000" b="1" i="1" dirty="0">
                <a:solidFill>
                  <a:srgbClr val="FF0000"/>
                </a:solidFill>
              </a:rPr>
              <a:t>collares, etc</a:t>
            </a:r>
            <a:r>
              <a:rPr lang="es-CO" sz="4000" b="1" i="1" dirty="0" smtClean="0">
                <a:solidFill>
                  <a:srgbClr val="FF0000"/>
                </a:solidFill>
              </a:rPr>
              <a:t>?</a:t>
            </a:r>
            <a:endParaRPr lang="es-CO" sz="4000" b="1" i="1" dirty="0">
              <a:solidFill>
                <a:srgbClr val="FF0000"/>
              </a:solidFill>
            </a:endParaRPr>
          </a:p>
        </p:txBody>
      </p:sp>
      <p:sp>
        <p:nvSpPr>
          <p:cNvPr id="4" name="3 Rectángulo"/>
          <p:cNvSpPr/>
          <p:nvPr/>
        </p:nvSpPr>
        <p:spPr>
          <a:xfrm>
            <a:off x="251520" y="1997839"/>
            <a:ext cx="3816424" cy="4862870"/>
          </a:xfrm>
          <a:prstGeom prst="rect">
            <a:avLst/>
          </a:prstGeom>
        </p:spPr>
        <p:txBody>
          <a:bodyPr wrap="square">
            <a:spAutoFit/>
          </a:bodyPr>
          <a:lstStyle/>
          <a:p>
            <a:pPr algn="ctr"/>
            <a:r>
              <a:rPr lang="es-CO" sz="2800" b="1" dirty="0" smtClean="0">
                <a:solidFill>
                  <a:srgbClr val="FF0000"/>
                </a:solidFill>
              </a:rPr>
              <a:t>Éxo.33:5,6</a:t>
            </a:r>
            <a:r>
              <a:rPr lang="es-CO" sz="2400" b="1" dirty="0" smtClean="0"/>
              <a:t>. Porque </a:t>
            </a:r>
            <a:r>
              <a:rPr lang="es-CO" sz="2400" b="1" dirty="0"/>
              <a:t>Jehová había dicho a Moisés: Di a los hijos de Israel:</a:t>
            </a:r>
            <a:r>
              <a:rPr lang="es-CO" sz="2400" b="1" i="1" u="sng" dirty="0"/>
              <a:t> Vosotros sois pueblo de dura cerviz</a:t>
            </a:r>
            <a:r>
              <a:rPr lang="es-CO" sz="2400" b="1" dirty="0"/>
              <a:t>; en un momento subiré en medio de ti, y te consumiré. Quítate, pues, ahora tus atavíos, para que yo sepa lo que te he de hacer. </a:t>
            </a:r>
            <a:r>
              <a:rPr lang="es-CO" sz="2400" b="1" baseline="30000" dirty="0" smtClean="0"/>
              <a:t>6 </a:t>
            </a:r>
            <a:r>
              <a:rPr lang="es-CO" sz="2400" b="1" i="1" u="sng" dirty="0"/>
              <a:t>Entonces los hijos de Israel se despojaron de sus atavíos desde el monte </a:t>
            </a:r>
            <a:r>
              <a:rPr lang="es-CO" sz="2400" b="1" i="1" u="sng" dirty="0" smtClean="0"/>
              <a:t>Horeb.</a:t>
            </a:r>
            <a:endParaRPr lang="es-CO" b="1" i="1" u="sng" dirty="0"/>
          </a:p>
          <a:p>
            <a:endParaRPr lang="es-CO" b="1" dirty="0"/>
          </a:p>
        </p:txBody>
      </p:sp>
      <p:sp>
        <p:nvSpPr>
          <p:cNvPr id="5" name="AutoShape 2" descr="data:image/jpeg;base64,/9j/4AAQSkZJRgABAQAAAQABAAD/2wCEAAkGBhQRERUUExQWFRUWGB0YGBcYGCAbHxofHB4aGB4fHyAcHCgfGhskHxwaIC8gJSgpLCwsIB8yNTAqNSYrLCkBCQoKDgwOGg8PGjUlHyUpLC4sLywuLyosLCwsMCwsKS8sKS8sLCwsLCkpLC8sLCosLCwsKSwsLCksLCwsLCwsLP/AABEIAHgAtAMBIgACEQEDEQH/xAAbAAACAwEBAQAAAAAAAAAAAAAFBgMEBwABAv/EAD4QAAIBAgQEBAMGBQMDBQEAAAECEQMhAAQSMQUGQVETImFxMoGRByNCobHBFFLR8PFTYnKCkuEkM0NjcxX/xAAbAQADAAMBAQAAAAAAAAAAAAADBAUBAgYHAP/EADYRAAICAQIEBAMGBAcAAAAAAAECAAMRBCESMUFRBWFxkRMiIxQyobHB8BYz4fEGFSRCUoHR/9oADAMBAAIRAxEAPwAXkeGK6qTabYs5PhKFirf2P7j6Ys8Bp66QHriZ6B8UMoJMww9MdFq9dZXcyhupjN19odgD1lOpwWmuon8N/wBf2wFq0QahCLNjb0E/thx4twpmTUn4lP5CP3OEDmTMvSp0MvRLq9b7xmBKkiWphQbeWQe99V+mNavEGVDYXJiVl2pawVqxEv1Mgy2dCL3+u098HOEcvCooYruJv0nHzy1yw/i0VV8xVRw61VrgQCih1qL5tSoWEAdQDNxGHnLZLQdIBHSD+cYmarx9wg+GTkmN1jU1kh3OItHlmkOn5Yr1OXKd9gNztsP0vhvzWUvex64F8QyDOAgEBj5j3AxrpfGrbW4S5m723AZDRayfAVqLriFZiEnqB1P8s74qZvh9MNC4ZuKA0oAtA8o7f5wvmmRqdhAW5P0t+eKw1lpHFxH3ixvu2HEfOAa8BjA6GAdvT6XwZ5WoUWLDMHSN5gk+ogC/zwPy1LUxdhEwY7TtiCnnNDselzf0t74qC1zQ5LHOBDaXU2ulrE8sYjJXyFF2+6GpZgAyG33I2P5R2OLj8ktUgKoAMyz+XpYAm5kdtsIi86EDyU6i9iIi3uL3v64uJzTVzFPXUquQJ+7UldV5vpsPX2N8R21d4HyvBDVW9WjlT5VytEA5ivTDG2in94xPYBL/AFwRp8k0dIOhqayfPWISfZAxcn5jC3l+OuAPACUUYRNKmAY7lj5jbva+2DXAKxqOA4ZzuSbk9IF72sNr4XfWaoblzCrqnP8Auk2b5eyqJYPUMxqCwv63PpIwHzGUogeWnpM9Tf3gbfngtxfmqk1FHFMBlBIpuxldysaBEtbqCTYSTGI6UutGs6rSD05gy3UggQJPcbWIvfC1XilznAcxh3tTmYLocHSCSbkxcWH0OKPHM3lcrCmn4lXSGa4VEBuJiW2INh1AFyYZ8hUQpD6qzliTpXSBdiFAgtAEb3wJSjl04jmHzGVaqS1GmhNPxFpnwQ1wT5VYn4oPwnbfG1niOpUffM1W2xjjMVeHc25bWi5hECN8TUwwNO8XDuVMXJETA3m2HHP8jIhWasy06aSF9YI8oDTpXoZvIwJ5+4fSzFCv4eTFE0SNNXw1phrhdK6RDAk2uT6Lh55U4sBw7KvUqeZqVjoJJAZgIVbQBAF9gMfV+JXsM8Zn1lliHBaZpxbJeHUKhGWOhIJ/K2PcWeZ1JzLmHvfzwD3uATHtjsd5Q5NSknoJZrJKiGuVU+797H+uGHLcMGvUZnbALlHLSgP5/LDxlSGA6sB7SO+PMvF7eLU2IDvmRXH1Gz3lOplhpEdGkfuMZb9pvC/CrZWquxNSlfYX8QHfqKrAD/Yca/nqyUqT1YmBABsCTYfK4n54j4lybSz1BVrs1oYaIUBhIDC3aYnocTqLW4uFjnb+0wAqsrdjFL7Ps/Ur5ikr0aitQpFWqFzBBAgAEEsTY2NonpjRTlgWFr7k4zLm3k7M0qaHLVD4uXfxKUWZhpCwDtqkExabjD/y/wAwU87llzNKQrggqd0I+JT8/wAoPXGAuQGIjOrYO+V5SapkQzE9zilmaQDADpt74KjbFTNUS23Xc4FWSMlYse0BZmjqJbr0/rhV5jo+RaYNp1O2HOqmmQfnGFLjVDzCLzcjYf4GLPh+oLkBucXuXY4ixUJuAbxf+/WMKXMFUja3+cNT1QlNnt5rJ69Cx9MKvHacx17xjrwSaLT6TXRLiqwSjls8ChDE2gqB+cfLFjxSivAI1G67T1j2vtillTTX/wBwtv8AhUHb3MSfywx8O4nltPkygdhYNmHapfvpXSm/SMQg2ZowwZd5fz2qn/MZiNye+1/TGncp8Oqgq9SmVtA1jTAmbaoPTscZ9nOYs0IpI4pAiSlFRSF5t5fT164aOXarE+LcOR8bMSY3MA3J33t9MaXZZZivY7SXm3JGlnKfh5ai/jVUPjuSxDFog+UtouAQsdfk05qiDbQtVhAvZRAAhFvABBgdsD+PlxTRma1OpRdt7qlUFj5T2vBB2xU4dzA2dapUH3OVVmRBZWqlZ1FmuVAA+ARvc2OJCt8MmVWrNgWT5vnGjQrGg+ZpUmUS2hHbTN4ZlUqpjpP0xn3Cuey+ezLISFq+IWck6QEaKTmASNCx5tJ9rYL8xcEyGYVc5UaolF6gpO9NoAA1LrKFSW0sFHlkHVjP+WlrZatTr0gravEVNRC60UQ58xFiDAmJNuhwzg2ocxc/SfaPHFOMrmjSoNXUrIQ1dTGmHIIDltIklit40rM9ROpUsplMqKKPYIEoU/EMSQQqgRA1En64ROWOFUs3NYJNOHp1F0qjMSL03WZRVBBkRJi15w28NzZpOlCsfEUmKFVoLeUahTcndwAdNQXIEN5rsCkhdhDXBn36ARJ5wcHN1LAX6fX98divzc5ObqEAmTjsekadfpL6CVKx8g9IZ5NMUha3vhtpCBrU9bjrhQ5WH3SkDpH9/wBcNlBypB37j0x5b4k/+ucno2P6yVaPmOJBzjnhTyL1NMqCpI2/EOvSTF/6DFnl7mpqulKiqlSnaoA0qZVSrJNyrKZvcFSDihz5Q18MzRB8ugGO2l1OBXK9PxMwqlSF/h6LE7Q01IB/5KX/AO0YV1AIyU5nH6Q1SK9JJ6TQsxTpu1NjfS0r7wY9x+8Yo0OX8vlyTQprTkaTptInUOsGII/IYsrRQhQVmSBfp039DIwsU+K5heIvTerFGmynw9A86vThSzbyGB9LYILC4IfGD1EXVC/3ekaGMD1OPioQsAnfEwHmLG2KddtUsQOwHthhVUDA/Y7wW/MwdnVke8/rbCnx+waSAsRP7D3w4Z82vY/phczpVQC4nqF6nBafp2BmmG3UgRIzeWWmviVZBIAp094UWBPYdcLHGKcqGNoN7dz+ftht4hWXxGep56jQFWbKP76YFDKmsHQwAfitJ3i3a9/ljtC/Bo7HPaZ0A+ILFB7RIzKEWaBF9h17/wCbYI8GzqU1iIqEmGb4VU9R64ZK3KWvUAwSmi6naLgeb4ifiMxfvgZS5YLMKaGHK3kAAAkxvBkgTE45mrVK2wM3u0zDPlDWQ4c1YnVUWm7nUA1RQQq2EiS0RfbGh5DIU+HU0avU/wDzRQzM8D8KmCd51QAJEm4wh8NpCkgSg0hVg1goYs258IHygSCPENj0FtRjrZoO7Iv3lXepWquxAgH4mbzNA2WwuOpsG/VjPCu5/KG0+hZgHbYfiZpGT4ymfp14pPSUDTDkaiDJLQpIUb9emMx5q5qY5all0UKUpxUdR8RW1iLaRAOr+YmLTiXJOfCJas2hgS8nSrKlwImIMyZ1G43kjFTJZL+Jq664IoE+UNMlb3CgBtIF7EbAkRhelWsbIXOOeI1cq1Lgn07yfhHGKSUitlZLX7drtqX2iLnvj5yVFKgZ1JUGBrCgEgEHdwQEmBptPfBPP8Hot51WnUkFgSAzQpN2ayHygEiAVmLnC3xnmZqL6ACCN1I0lCDtBED9d77Y6Wq+p1wCNunX2kl1K7tG3ljjNLKUK1PUWqmsCxi7eIqqkKDAi4Ikxe9xgjmeLVHzGXJgaHLC0XWnUO/yGMmyWYatmabGBLoO0+cDGl5rMpSqCoTC0qck9mrVUp9t9AfEK9F+1jg5Ex6pz9nOekCZnifiMS0kglZU2IBi03jHYG0agIkdST9TP747HptCL8NfSUKj8g9JonKlQrSBHTp/46j1w10KiutrHqMIXKvDCR4jE7Wv+Vum1vXB/LcVvpi4JH0x5j4nUftLlBneR7W+cg9zL3O9crwzMf8AAD6sv7TiTlIh61aoDZkoqB2H3xv82j5HA3mnPirw/NU2BD+GCJ6+dNvaR9cAvs940VJZp8Hw6Yqlblb1NNSOoUyGA6NMWxKxsCeUcrHFQ2JrCXHYzBHZh+03ntgBzeDRZcwU1UiuiqVElBOpHsJKAlgT0kHocMWUYN5g8gwZEX7XG+LRAIKkAgiIP0+mN66sjeKrZ8Ns9oD4VxJMxSXS4aOoO46HFkruxEDZQcJnM3JGZy9dK3DJVWbz0gRpQkjzAEjy7yOmD1avU8qVRFQICY+Fj+Ir6A2vgqh13I/f76Ta4IcMh2PTtPvOVPmcLXGMq93uSw0qOs7WmwHrgs1Yo5Lg6ANxfpb/ADiHPVvHFgY6EWj2wYYUhm9cecXPLAii3BIB0w73LPvBB2SRP/VgJTbw9Z8wIYL5SIBNxPuQR7nDeEZqRIJDgEFO0E72wG5UrA1n1GA1jqAK72+c/wByQDeGpazQ6gtvgCNaKsIrcPlL/DuHMyVYh0qUwBUBkAxqMjcGYkdhvhbrjwar0sxTWpSrQrELpCmQoY6vgO8XiTvc4O5zj65Oo1PKhG8w8QVXXQoIBhPvQ0rPVd5EjEHG+O0c9rWnRqCp4VQqpKy6qFsVVi1wSwsTa34hjkdO9q2cRX5T6ZEPY4YFTzny3BfGoKaXiLWakzqiguGCBlOoPJUF00Lsf0ws1q6UqaZemdeq9RonVqgwADefL8hinwjN1SnhVGbTSeTqPl2AEgDpaCZgbAXwdz9NaFRjoBqKIkGR4hgOR7SFFhfUeuL1WkXUMPLnFq9W6Ag79pImSpgr4wkwAqxCwBF5nWZgm0WAAm+JczxoBSqMYO2odZYEwbHpG0Se166VajkqqwXkxBNzGyr5mPX8KqeuLbcmV2ALi/XxapX2Hh0AyrH/ACJviu1tGlHCTiB4LLWzjMW6mZqAsEq0wzGSOjbGCpkN38wtBjthfzueaqwRirkEjWqyWliSZjUxJJN74aeaeA5nLU9RVChnUyxUX5601ruL3E9sChwutTo0kpBg9VfEqBQQxDSEEx8OkTYxLGdsJ33UXEOvPvNW+JX8pl7lTIomZprUhnPwpb7u3xvvfoqb3JMQASX2h5kIXVRciksdJlqp+gC/9wwH5T4TpzVKHQ1L+WbLa4ZoiYkQJM4++OVTmMzUZllQ9puDqCgbf7QOvXExnUXBugEbqR3qK9SfwnxlKzOCzfExJOOxYo09Ii2Ox6ZpjmpT5CVq6iqgeUd+X82oohVnxJsNhtJM9rbYvUKKhgutQ/xQYvPpPynATgFFiVIva3of6EYKZjIsua88AvTBA7QY94N/yx59rSTqbANtzIF/3z6y7xmkAlTxFmn4NQkgzdVLgTNpZVHXtGBvK2Vp06C1VY0Kb0gPGVlYmqjMzWa3w6xBEENHQYYWQFYIkG1x+X0wBocEQ1mpCVpXOkHY2J02mCd+8dcTSjWb53HtCJbwLwd5Nw/nGsQahp1gl2EsC2j+YpAEReAMPHA+YFrqCGFwCCNiP7GM+4TwUZbPOHqu4zFFxTqOZZWQBiDIg+Xzrt8GDf8A/TKGlUIVS8LpUR50DGp/06gI9MTr1fTnjBz3HTEJlLOQmgLVnripnqSuADa9jE6SbSP3HXFXJZyQCe23tiHOcQAalT3LMT7ABj+v6YOupyAQYHgwYMqvKnVZhKkDaRb6GLehGI+FZRnTy3APXpcmPljzMV5d2MQHI+QjEdLOeFTdtULdz9B+wGH9jz5wfLlIuLcOWkHcuF1Agz84j54zvI8N11XaWhO0ib6psehAges4bOM59mywlQWaIHe403NpwE4Sb1VO8/3+mK1J4dBeR2Ef0I4sw1Q5dSplEdGZHEypMg7jaYj1HfbCRxXOpQrNSdS1IoH0qwVlOoHynSygNAlSNLWkA3xpGdzQpZNWa0jWx9Np9JxmVOkMy71X/wDkss9FB/pjmq24TxHkBHTWHUqe8McE4Zlhl3qUhUMsZ/iKqnSQqVNZWmo1KFaTqYAkQQdsXeAcCfNsanmEiFLAEIloLCPNVeSYOwFzJjC/RejSpEGTT16iP9SNlnYU1ABYxLEBehjSeHcQNDJ03Ngyio56nUobSPUkgT2GLrWtpKeLq0lV1B34RyEucP4HSy6+QXO7sZZvc/ttgVxrmOjTkK4ZhvpIIHuZhfnhA4vzlmc7V8Kmd7aBZFA7ndz3Jgb2xIODCms128ZhsptT1bBUX8ZvE2GI1254rDufeVazjZRy9pNnM3VzYIWdDf8AyNMH/gp36ecwN43wJr8qSNXmYnYsbn13gD0ww5bJukhTOiAx6GRrIAvYSo/xiXhfFNdY0iL01dh28zjT+R2wD4zqSF6Q/AhGW3i1wuscpVVtJbTutrgyDBPwPG3r0werZ/LiK4LKtUjVoFxJKlgp8pYaSShkEAjfSR98V4KApeTJ1H92Y3Agd/bC5nuHmidRU+E3Uz5CZ+RUySCO5BwVHW05PP8AOaWpgbHH6QjxKkUqMr6CRHmQeVgQCGX0IIPpt0x2Jwvi06ZkeVSgPcKzAR6RAx2PVtKQKU9BPlfbeR8M5hzFKrTSlJSZYLTk7QLkGPkRhlyoarmGfzEyoJIIi20HqLjCiON1qY0oFpoDLMd2A3j+uGfI5vRRQ0zAcgTG97mIk2Bvjh/FVd72HLc/3kC3Asb1mg5WgppAfzE37G0H9cAP4I0qzEk9oPQibzOCvBs0tSmygyRcevQ4tZiiKov8fQ9//OOZGrFV/wAJzjiGVPfuPflDCviQMOkUc7mnbOZdQvlVarTO7CmxWOt5I+eJeJV5amouF11FJ+G7BV2uxjVYD+uPa2XZc0uoAEB/DEyXKL4ny+CPWcVcrlCleqEOsKBpGqLMA28ReRjGvZsYxzE304HPtGPI8S06tR6fPp9OtsD6fETUzIbaJAHuNv0xUrZw00ZmAAEkqLknoPfpiHgFM+PRVt/Nq99zf3IxFpLbL2MaKAAtJq3EtL1ZYR4lSQw6amET2xHx3IjwWNRyEtCgiGm9z2j0GKNF/EzdUFNQSrVLI5symrUAKRuPL8jgvVysAtlqx0zL5dxqJBiQJ3X88dyE5ESPnaUs9nlNMGrSQyAykSGBjuJDRHUYC8A0tUqTYbx6f2cVeO800cwAjO+XqKSJpmUJ6hlHmH+cVeFahcHVYyR2kX9pjFJa2TQX8XYfnKXhxBLQl9o3EdQpUFb42Gq3QCAPYXwKqfdZc3gkBFAuZYwIAuTE2G+K/EFNfO01AkqoFhqkm9rx2vh35Py1NsyTAZcuusv08TzKI76Rrju3sMcxUn3fL5j+kfsfhDdzsIJo8g/chsx93MCnlxvqIhTVboQTq8Ndu8zhm5sqCnQpqbAsPfy3/QYF8S5mSrxHL0ARGubmOh0321O0AdI98DvtV4wU00xuqkf9TAg/RcEuZ73y/WAq4KwcdOcX/s5yYK1apA8sKCT3BJ/YYMJQNetoLlCzIqt1AB8R3B6BERmPsB1x3AHWhkKSAEs41xpO7G3S+2829MEcnk9OSz2cqE6qdF8vTO0M401CO3RPacD/AJl5J5TbIq023M/rAmX4yXSpXQ6Q7sRTPSmCEpgdiqIo+WIOFg1c+Sly9Kpt3SHv26fXAzLVtNFF6BACPfzfvgzyVwxdbZg1mR110vKFAQFNQLEyW1jVAAHwNLWAOGQHjJ84ZyaqkA8v6wrzDUrPUFGh5XZdbMR/7aKYAHUEtufbCW1JzJcNcnzubm0bsZA3/LB/i/EKy1BU1PNHVTcEAuB5ZJlVZqbWILCxVhexNHh/DqdfXVzJbYsCXVPL3Gppb2AxmtSg/wDJjjBHEZ95fOaUVJBCDSCLSJJ6e+OxG9FVJVGBVbAzvHtb6Y7Hq2kINCHyEMEGJ95P+GpMKmYLV6jGKWWUfm/SOw64bOG5pUh6jCpmqoOimsaKKXDEdwJILfiNhbGbDMla8U11VnOkE7KDa3r69Bi/xvj/APD0vApVNVZwDmKwiTAtTUx5UUQIG5nbHG+IDN7DO+TOasP1G9Zow5gXLOmk6gGgjvJvHphw1Kyq6GUcSpHrjAzxIpQNMuXr1VAJ/wBNNz84mcNX2ac7NSSpSrebK0gv3nVSx0KB/MWOw3gHtiH4l4SmppwuzDkf33m9GoNbb8ponF6rRTZFBqLVpkMd1XUA9z00sZ9MB+H0QM47AB6bO6PoIPhkONOoAkr8JF++GfQGXUhDow3F/cH6xgHxPlSlVqGsjVMvWIvUoNpLWI8w/FMybgnvjmKtS1AFWrJBB67ylwh8lORnvMnKsaKiSfOGZehiSD9d/XFDgK/+oDf6YM/NqI+tzg/y/UzNNiuZqrVpgeRolpn8RgWjvO+5x7Q4elLNV3EsjBFaLwGDGbdio+uGvpu/HW3y/kYPLKvA0Rc3xAU8xXpMdLJWqlG2KFnZun4WBEj2OAvHOZAzEKxXMpEBZK1R7LOlvlvMb41TNcGytVjUqZem9U2LEEhosDuLwAMT06dHKUjVIo5SkN3ChJ9AdyfTF9PGtOxVKlLNjGBy95OGksXJY7TGs7yVnsyKmbrU1oIia2er5C0beWNRY2Enc9TglyrXpU6FRqxMaYAAJJ6wO2wMnFXnnnurxFxRy6suWDA/7qhGzOe3Zf7AesCDSUoXUMCVAHm0mSJPYAm9tpGOp0ym3SWfG2B/AesY078CuUO4hHi3GXpq1WnTWjTqARJBq1Aw7iSqlRM2gdcF8txv+A4YS6kVqzaygUwAQNCzEKukAQT/ADCOuA3L3D6nEcz4tYEUaRICSqkmZ0CQFJ6np9YwN55zAqV2VSfKVUSsWCwfmpkdtz1xCvFYIorGB1/SYR3INrH0hn7MOGCu+ZzNaKp0Mmg31lgWYHsCq6QR36QMfPFspTq53VmK80KaI6sxmpVWouukSN2YCFY9x/uvc+zyuMll/ErCKeYM6yPh0h1E9Su5noe+PeZeAKubd2BKAr93TBb7khKYMj4dDdWgEg9bYnWODYRnptj8YelcKCf+57W5tojVRpyKYPxkSNoDR1gmC0Br9YsU51z/AIfAsvTX4szoYx1kljuSTvG9ojpgLxXgy0su7CXcJINpZbwQNwRpYG0gg3jA7LnxVGlmNND5S4tqIE6Um1yY8p74xU4UEiNWU/EwoPnKnDOB1qqF2JUASumnq2GzafgEXvNsVeA8e/g803iy1JwFfRDbEMjreG0kAxIkSOuGzh/HK1BQ4qAoCBABBXsVPwuO6kR+uM94tVNau7KolmNkFpJ6AdJNvlgunY2luLlA6wFFGO+0fqNXh+YraaTk1Ch0habIDH4RqO5EmI+c4aqvA3XL09KLWouoD0fiBIOpWA1oWKnoGFj6DGLUcrXo1U0q6VQdSiCGkHoIncY1bhXGa6KrU5p1GEGhUBKO4mfCYG9x8Bhh0kCwb6PhMGQ7T6m82jgsEB8VUiqQy6YAAQKECiLAKC0D5nrjzH1xDM1atRmqKKbzdSdvrvjzHqOjJ+zpn/iJTVVxtFWvRqrVL0zpNxIHft2wPHCKkz13x7jsKW+G0tYWMlPpkLHM9PCKm974my2TrJGnYMHAi2obE946e5749x2Mf5ZRPvsVcOcucwZ7JCKLWLaiG8wa0QQf2xoeQ+09WA/iMtpbq1NrfQjHY7GbPAdHqF+quZsNOqH5SYQHPmUP+qPQgYjqfaFlBstdj2AGOx2EP4N8Kz/L/GNcG3OC899qTi2WyqL/APZXbWfkqwB9ThS4tnaubcPm6rVWHwiYVfRVAhfcXx2OxRo8B0WnXFaYiVmnD8yZJlTTXyiYG2/7747L0wawc7KRF46g2IBINtxftc49x2GH0VZpZehhadJWlbYk9TmHMaalIN5XCrL7aV1CIGwKmCAfnbA/LcLy6gvU+9qMBM3iCNhsoAHr2x7jsS38C0w3Gd/OFalbGGZc4nVp1zSpAFaQ0hixEmLmNIPl/lWRHaMEeYWytXSNB0ws+HUFMnQY0Emm8qIUgQCLkGZnsdjVf8P6UEEZ94Y0KwwYuvQZlNNq1MwpWmxDTBkX8oAOkkSe+J8tmUDgCmQUpkL0Gswo1R+BBLbEsR9Ox2M/w/pDtv7zUAg858mgoZi1VqoqCHBp6AZuIIqMRECJAwM4VSekrFIRjKhzuqncj/dFp6AmInHY7G6+A6UA8/ebGsEgmX+DU1XMVKrAaQoSmD2BAmPYfnhlocYQCIgG7AGx37e+Ox2FrfAdKzYOfeKnTqW4jA/EKgZyQbY7HY7HS00LWgUcgI6q4GJ//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RERUUExQWFRUWGB0YGBcYGCAbHxofHB4aGB4fHyAcHCgfGhskHxwaIC8gJSgpLCwsIB8yNTAqNSYrLCkBCQoKDgwOGg8PGjUlHyUpLC4sLywuLyosLCwsMCwsKS8sKS8sLCwsLCkpLC8sLCosLCwsKSwsLCksLCwsLCwsLP/AABEIAHgAtAMBIgACEQEDEQH/xAAbAAACAwEBAQAAAAAAAAAAAAAFBgMEBwABAv/EAD4QAAIBAgQEBAMGBQMDBQEAAAECEQMhAAQSMQUGQVETImFxMoGRByNCobHBFFLR8PFTYnKCkuEkM0NjcxX/xAAbAQADAAMBAQAAAAAAAAAAAAADBAUBAgYHAP/EADYRAAICAQIEBAMGBAcAAAAAAAECAAMRBCESMUFRBWFxkRMiIxQyobHB8BYz4fEGFSRCUoHR/9oADAMBAAIRAxEAPwAXkeGK6qTabYs5PhKFirf2P7j6Ys8Bp66QHriZ6B8UMoJMww9MdFq9dZXcyhupjN19odgD1lOpwWmuon8N/wBf2wFq0QahCLNjb0E/thx4twpmTUn4lP5CP3OEDmTMvSp0MvRLq9b7xmBKkiWphQbeWQe99V+mNavEGVDYXJiVl2pawVqxEv1Mgy2dCL3+u098HOEcvCooYruJv0nHzy1yw/i0VV8xVRw61VrgQCih1qL5tSoWEAdQDNxGHnLZLQdIBHSD+cYmarx9wg+GTkmN1jU1kh3OItHlmkOn5Yr1OXKd9gNztsP0vhvzWUvex64F8QyDOAgEBj5j3AxrpfGrbW4S5m723AZDRayfAVqLriFZiEnqB1P8s74qZvh9MNC4ZuKA0oAtA8o7f5wvmmRqdhAW5P0t+eKw1lpHFxH3ixvu2HEfOAa8BjA6GAdvT6XwZ5WoUWLDMHSN5gk+ogC/zwPy1LUxdhEwY7TtiCnnNDselzf0t74qC1zQ5LHOBDaXU2ulrE8sYjJXyFF2+6GpZgAyG33I2P5R2OLj8ktUgKoAMyz+XpYAm5kdtsIi86EDyU6i9iIi3uL3v64uJzTVzFPXUquQJ+7UldV5vpsPX2N8R21d4HyvBDVW9WjlT5VytEA5ivTDG2in94xPYBL/AFwRp8k0dIOhqayfPWISfZAxcn5jC3l+OuAPACUUYRNKmAY7lj5jbva+2DXAKxqOA4ZzuSbk9IF72sNr4XfWaoblzCrqnP8Auk2b5eyqJYPUMxqCwv63PpIwHzGUogeWnpM9Tf3gbfngtxfmqk1FHFMBlBIpuxldysaBEtbqCTYSTGI6UutGs6rSD05gy3UggQJPcbWIvfC1XilznAcxh3tTmYLocHSCSbkxcWH0OKPHM3lcrCmn4lXSGa4VEBuJiW2INh1AFyYZ8hUQpD6qzliTpXSBdiFAgtAEb3wJSjl04jmHzGVaqS1GmhNPxFpnwQ1wT5VYn4oPwnbfG1niOpUffM1W2xjjMVeHc25bWi5hECN8TUwwNO8XDuVMXJETA3m2HHP8jIhWasy06aSF9YI8oDTpXoZvIwJ5+4fSzFCv4eTFE0SNNXw1phrhdK6RDAk2uT6Lh55U4sBw7KvUqeZqVjoJJAZgIVbQBAF9gMfV+JXsM8Zn1lliHBaZpxbJeHUKhGWOhIJ/K2PcWeZ1JzLmHvfzwD3uATHtjsd5Q5NSknoJZrJKiGuVU+797H+uGHLcMGvUZnbALlHLSgP5/LDxlSGA6sB7SO+PMvF7eLU2IDvmRXH1Gz3lOplhpEdGkfuMZb9pvC/CrZWquxNSlfYX8QHfqKrAD/Yca/nqyUqT1YmBABsCTYfK4n54j4lybSz1BVrs1oYaIUBhIDC3aYnocTqLW4uFjnb+0wAqsrdjFL7Ps/Ur5ikr0aitQpFWqFzBBAgAEEsTY2NonpjRTlgWFr7k4zLm3k7M0qaHLVD4uXfxKUWZhpCwDtqkExabjD/y/wAwU87llzNKQrggqd0I+JT8/wAoPXGAuQGIjOrYO+V5SapkQzE9zilmaQDADpt74KjbFTNUS23Xc4FWSMlYse0BZmjqJbr0/rhV5jo+RaYNp1O2HOqmmQfnGFLjVDzCLzcjYf4GLPh+oLkBucXuXY4ixUJuAbxf+/WMKXMFUja3+cNT1QlNnt5rJ69Cx9MKvHacx17xjrwSaLT6TXRLiqwSjls8ChDE2gqB+cfLFjxSivAI1G67T1j2vtillTTX/wBwtv8AhUHb3MSfywx8O4nltPkygdhYNmHapfvpXSm/SMQg2ZowwZd5fz2qn/MZiNye+1/TGncp8Oqgq9SmVtA1jTAmbaoPTscZ9nOYs0IpI4pAiSlFRSF5t5fT164aOXarE+LcOR8bMSY3MA3J33t9MaXZZZivY7SXm3JGlnKfh5ai/jVUPjuSxDFog+UtouAQsdfk05qiDbQtVhAvZRAAhFvABBgdsD+PlxTRma1OpRdt7qlUFj5T2vBB2xU4dzA2dapUH3OVVmRBZWqlZ1FmuVAA+ARvc2OJCt8MmVWrNgWT5vnGjQrGg+ZpUmUS2hHbTN4ZlUqpjpP0xn3Cuey+ezLISFq+IWck6QEaKTmASNCx5tJ9rYL8xcEyGYVc5UaolF6gpO9NoAA1LrKFSW0sFHlkHVjP+WlrZatTr0gravEVNRC60UQ58xFiDAmJNuhwzg2ocxc/SfaPHFOMrmjSoNXUrIQ1dTGmHIIDltIklit40rM9ROpUsplMqKKPYIEoU/EMSQQqgRA1En64ROWOFUs3NYJNOHp1F0qjMSL03WZRVBBkRJi15w28NzZpOlCsfEUmKFVoLeUahTcndwAdNQXIEN5rsCkhdhDXBn36ARJ5wcHN1LAX6fX98divzc5ObqEAmTjsekadfpL6CVKx8g9IZ5NMUha3vhtpCBrU9bjrhQ5WH3SkDpH9/wBcNlBypB37j0x5b4k/+ucno2P6yVaPmOJBzjnhTyL1NMqCpI2/EOvSTF/6DFnl7mpqulKiqlSnaoA0qZVSrJNyrKZvcFSDihz5Q18MzRB8ugGO2l1OBXK9PxMwqlSF/h6LE7Q01IB/5KX/AO0YV1AIyU5nH6Q1SK9JJ6TQsxTpu1NjfS0r7wY9x+8Yo0OX8vlyTQprTkaTptInUOsGII/IYsrRQhQVmSBfp039DIwsU+K5heIvTerFGmynw9A86vThSzbyGB9LYILC4IfGD1EXVC/3ekaGMD1OPioQsAnfEwHmLG2KddtUsQOwHthhVUDA/Y7wW/MwdnVke8/rbCnx+waSAsRP7D3w4Z82vY/phczpVQC4nqF6nBafp2BmmG3UgRIzeWWmviVZBIAp094UWBPYdcLHGKcqGNoN7dz+ftht4hWXxGep56jQFWbKP76YFDKmsHQwAfitJ3i3a9/ljtC/Bo7HPaZ0A+ILFB7RIzKEWaBF9h17/wCbYI8GzqU1iIqEmGb4VU9R64ZK3KWvUAwSmi6naLgeb4ifiMxfvgZS5YLMKaGHK3kAAAkxvBkgTE45mrVK2wM3u0zDPlDWQ4c1YnVUWm7nUA1RQQq2EiS0RfbGh5DIU+HU0avU/wDzRQzM8D8KmCd51QAJEm4wh8NpCkgSg0hVg1goYs258IHygSCPENj0FtRjrZoO7Iv3lXepWquxAgH4mbzNA2WwuOpsG/VjPCu5/KG0+hZgHbYfiZpGT4ymfp14pPSUDTDkaiDJLQpIUb9emMx5q5qY5all0UKUpxUdR8RW1iLaRAOr+YmLTiXJOfCJas2hgS8nSrKlwImIMyZ1G43kjFTJZL+Jq664IoE+UNMlb3CgBtIF7EbAkRhelWsbIXOOeI1cq1Lgn07yfhHGKSUitlZLX7drtqX2iLnvj5yVFKgZ1JUGBrCgEgEHdwQEmBptPfBPP8Hot51WnUkFgSAzQpN2ayHygEiAVmLnC3xnmZqL6ACCN1I0lCDtBED9d77Y6Wq+p1wCNunX2kl1K7tG3ljjNLKUK1PUWqmsCxi7eIqqkKDAi4Ikxe9xgjmeLVHzGXJgaHLC0XWnUO/yGMmyWYatmabGBLoO0+cDGl5rMpSqCoTC0qck9mrVUp9t9AfEK9F+1jg5Ex6pz9nOekCZnifiMS0kglZU2IBi03jHYG0agIkdST9TP747HptCL8NfSUKj8g9JonKlQrSBHTp/46j1w10KiutrHqMIXKvDCR4jE7Wv+Vum1vXB/LcVvpi4JH0x5j4nUftLlBneR7W+cg9zL3O9crwzMf8AAD6sv7TiTlIh61aoDZkoqB2H3xv82j5HA3mnPirw/NU2BD+GCJ6+dNvaR9cAvs940VJZp8Hw6Yqlblb1NNSOoUyGA6NMWxKxsCeUcrHFQ2JrCXHYzBHZh+03ntgBzeDRZcwU1UiuiqVElBOpHsJKAlgT0kHocMWUYN5g8gwZEX7XG+LRAIKkAgiIP0+mN66sjeKrZ8Ns9oD4VxJMxSXS4aOoO46HFkruxEDZQcJnM3JGZy9dK3DJVWbz0gRpQkjzAEjy7yOmD1avU8qVRFQICY+Fj+Ir6A2vgqh13I/f76Ta4IcMh2PTtPvOVPmcLXGMq93uSw0qOs7WmwHrgs1Yo5Lg6ANxfpb/ADiHPVvHFgY6EWj2wYYUhm9cecXPLAii3BIB0w73LPvBB2SRP/VgJTbw9Z8wIYL5SIBNxPuQR7nDeEZqRIJDgEFO0E72wG5UrA1n1GA1jqAK72+c/wByQDeGpazQ6gtvgCNaKsIrcPlL/DuHMyVYh0qUwBUBkAxqMjcGYkdhvhbrjwar0sxTWpSrQrELpCmQoY6vgO8XiTvc4O5zj65Oo1PKhG8w8QVXXQoIBhPvQ0rPVd5EjEHG+O0c9rWnRqCp4VQqpKy6qFsVVi1wSwsTa34hjkdO9q2cRX5T6ZEPY4YFTzny3BfGoKaXiLWakzqiguGCBlOoPJUF00Lsf0ws1q6UqaZemdeq9RonVqgwADefL8hinwjN1SnhVGbTSeTqPl2AEgDpaCZgbAXwdz9NaFRjoBqKIkGR4hgOR7SFFhfUeuL1WkXUMPLnFq9W6Ag79pImSpgr4wkwAqxCwBF5nWZgm0WAAm+JczxoBSqMYO2odZYEwbHpG0Se166VajkqqwXkxBNzGyr5mPX8KqeuLbcmV2ALi/XxapX2Hh0AyrH/ACJviu1tGlHCTiB4LLWzjMW6mZqAsEq0wzGSOjbGCpkN38wtBjthfzueaqwRirkEjWqyWliSZjUxJJN74aeaeA5nLU9RVChnUyxUX5601ruL3E9sChwutTo0kpBg9VfEqBQQxDSEEx8OkTYxLGdsJ33UXEOvPvNW+JX8pl7lTIomZprUhnPwpb7u3xvvfoqb3JMQASX2h5kIXVRciksdJlqp+gC/9wwH5T4TpzVKHQ1L+WbLa4ZoiYkQJM4++OVTmMzUZllQ9puDqCgbf7QOvXExnUXBugEbqR3qK9SfwnxlKzOCzfExJOOxYo09Ii2Ox6ZpjmpT5CVq6iqgeUd+X82oohVnxJsNhtJM9rbYvUKKhgutQ/xQYvPpPynATgFFiVIva3of6EYKZjIsua88AvTBA7QY94N/yx59rSTqbANtzIF/3z6y7xmkAlTxFmn4NQkgzdVLgTNpZVHXtGBvK2Vp06C1VY0Kb0gPGVlYmqjMzWa3w6xBEENHQYYWQFYIkG1x+X0wBocEQ1mpCVpXOkHY2J02mCd+8dcTSjWb53HtCJbwLwd5Nw/nGsQahp1gl2EsC2j+YpAEReAMPHA+YFrqCGFwCCNiP7GM+4TwUZbPOHqu4zFFxTqOZZWQBiDIg+Xzrt8GDf8A/TKGlUIVS8LpUR50DGp/06gI9MTr1fTnjBz3HTEJlLOQmgLVnripnqSuADa9jE6SbSP3HXFXJZyQCe23tiHOcQAalT3LMT7ABj+v6YOupyAQYHgwYMqvKnVZhKkDaRb6GLehGI+FZRnTy3APXpcmPljzMV5d2MQHI+QjEdLOeFTdtULdz9B+wGH9jz5wfLlIuLcOWkHcuF1Agz84j54zvI8N11XaWhO0ib6psehAges4bOM59mywlQWaIHe403NpwE4Sb1VO8/3+mK1J4dBeR2Ef0I4sw1Q5dSplEdGZHEypMg7jaYj1HfbCRxXOpQrNSdS1IoH0qwVlOoHynSygNAlSNLWkA3xpGdzQpZNWa0jWx9Np9JxmVOkMy71X/wDkss9FB/pjmq24TxHkBHTWHUqe8McE4Zlhl3qUhUMsZ/iKqnSQqVNZWmo1KFaTqYAkQQdsXeAcCfNsanmEiFLAEIloLCPNVeSYOwFzJjC/RejSpEGTT16iP9SNlnYU1ABYxLEBehjSeHcQNDJ03Ngyio56nUobSPUkgT2GLrWtpKeLq0lV1B34RyEucP4HSy6+QXO7sZZvc/ttgVxrmOjTkK4ZhvpIIHuZhfnhA4vzlmc7V8Kmd7aBZFA7ndz3Jgb2xIODCms128ZhsptT1bBUX8ZvE2GI1254rDufeVazjZRy9pNnM3VzYIWdDf8AyNMH/gp36ecwN43wJr8qSNXmYnYsbn13gD0ww5bJukhTOiAx6GRrIAvYSo/xiXhfFNdY0iL01dh28zjT+R2wD4zqSF6Q/AhGW3i1wuscpVVtJbTutrgyDBPwPG3r0werZ/LiK4LKtUjVoFxJKlgp8pYaSShkEAjfSR98V4KApeTJ1H92Y3Agd/bC5nuHmidRU+E3Uz5CZ+RUySCO5BwVHW05PP8AOaWpgbHH6QjxKkUqMr6CRHmQeVgQCGX0IIPpt0x2Jwvi06ZkeVSgPcKzAR6RAx2PVtKQKU9BPlfbeR8M5hzFKrTSlJSZYLTk7QLkGPkRhlyoarmGfzEyoJIIi20HqLjCiON1qY0oFpoDLMd2A3j+uGfI5vRRQ0zAcgTG97mIk2Bvjh/FVd72HLc/3kC3Asb1mg5WgppAfzE37G0H9cAP4I0qzEk9oPQibzOCvBs0tSmygyRcevQ4tZiiKov8fQ9//OOZGrFV/wAJzjiGVPfuPflDCviQMOkUc7mnbOZdQvlVarTO7CmxWOt5I+eJeJV5amouF11FJ+G7BV2uxjVYD+uPa2XZc0uoAEB/DEyXKL4ny+CPWcVcrlCleqEOsKBpGqLMA28ReRjGvZsYxzE304HPtGPI8S06tR6fPp9OtsD6fETUzIbaJAHuNv0xUrZw00ZmAAEkqLknoPfpiHgFM+PRVt/Nq99zf3IxFpLbL2MaKAAtJq3EtL1ZYR4lSQw6amET2xHx3IjwWNRyEtCgiGm9z2j0GKNF/EzdUFNQSrVLI5symrUAKRuPL8jgvVysAtlqx0zL5dxqJBiQJ3X88dyE5ESPnaUs9nlNMGrSQyAykSGBjuJDRHUYC8A0tUqTYbx6f2cVeO800cwAjO+XqKSJpmUJ6hlHmH+cVeFahcHVYyR2kX9pjFJa2TQX8XYfnKXhxBLQl9o3EdQpUFb42Gq3QCAPYXwKqfdZc3gkBFAuZYwIAuTE2G+K/EFNfO01AkqoFhqkm9rx2vh35Py1NsyTAZcuusv08TzKI76Rrju3sMcxUn3fL5j+kfsfhDdzsIJo8g/chsx93MCnlxvqIhTVboQTq8Ndu8zhm5sqCnQpqbAsPfy3/QYF8S5mSrxHL0ARGubmOh0321O0AdI98DvtV4wU00xuqkf9TAg/RcEuZ73y/WAq4KwcdOcX/s5yYK1apA8sKCT3BJ/YYMJQNetoLlCzIqt1AB8R3B6BERmPsB1x3AHWhkKSAEs41xpO7G3S+2829MEcnk9OSz2cqE6qdF8vTO0M401CO3RPacD/AJl5J5TbIq023M/rAmX4yXSpXQ6Q7sRTPSmCEpgdiqIo+WIOFg1c+Sly9Kpt3SHv26fXAzLVtNFF6BACPfzfvgzyVwxdbZg1mR110vKFAQFNQLEyW1jVAAHwNLWAOGQHjJ84ZyaqkA8v6wrzDUrPUFGh5XZdbMR/7aKYAHUEtufbCW1JzJcNcnzubm0bsZA3/LB/i/EKy1BU1PNHVTcEAuB5ZJlVZqbWILCxVhexNHh/DqdfXVzJbYsCXVPL3Gppb2AxmtSg/wDJjjBHEZ95fOaUVJBCDSCLSJJ6e+OxG9FVJVGBVbAzvHtb6Y7Hq2kINCHyEMEGJ95P+GpMKmYLV6jGKWWUfm/SOw64bOG5pUh6jCpmqoOimsaKKXDEdwJILfiNhbGbDMla8U11VnOkE7KDa3r69Bi/xvj/APD0vApVNVZwDmKwiTAtTUx5UUQIG5nbHG+IDN7DO+TOasP1G9Zow5gXLOmk6gGgjvJvHphw1Kyq6GUcSpHrjAzxIpQNMuXr1VAJ/wBNNz84mcNX2ac7NSSpSrebK0gv3nVSx0KB/MWOw3gHtiH4l4SmppwuzDkf33m9GoNbb8ponF6rRTZFBqLVpkMd1XUA9z00sZ9MB+H0QM47AB6bO6PoIPhkONOoAkr8JF++GfQGXUhDow3F/cH6xgHxPlSlVqGsjVMvWIvUoNpLWI8w/FMybgnvjmKtS1AFWrJBB67ylwh8lORnvMnKsaKiSfOGZehiSD9d/XFDgK/+oDf6YM/NqI+tzg/y/UzNNiuZqrVpgeRolpn8RgWjvO+5x7Q4elLNV3EsjBFaLwGDGbdio+uGvpu/HW3y/kYPLKvA0Rc3xAU8xXpMdLJWqlG2KFnZun4WBEj2OAvHOZAzEKxXMpEBZK1R7LOlvlvMb41TNcGytVjUqZem9U2LEEhosDuLwAMT06dHKUjVIo5SkN3ChJ9AdyfTF9PGtOxVKlLNjGBy95OGksXJY7TGs7yVnsyKmbrU1oIia2er5C0beWNRY2Enc9TglyrXpU6FRqxMaYAAJJ6wO2wMnFXnnnurxFxRy6suWDA/7qhGzOe3Zf7AesCDSUoXUMCVAHm0mSJPYAm9tpGOp0ym3SWfG2B/AesY078CuUO4hHi3GXpq1WnTWjTqARJBq1Aw7iSqlRM2gdcF8txv+A4YS6kVqzaygUwAQNCzEKukAQT/ADCOuA3L3D6nEcz4tYEUaRICSqkmZ0CQFJ6np9YwN55zAqV2VSfKVUSsWCwfmpkdtz1xCvFYIorGB1/SYR3INrH0hn7MOGCu+ZzNaKp0Mmg31lgWYHsCq6QR36QMfPFspTq53VmK80KaI6sxmpVWouukSN2YCFY9x/uvc+zyuMll/ErCKeYM6yPh0h1E9Su5noe+PeZeAKubd2BKAr93TBb7khKYMj4dDdWgEg9bYnWODYRnptj8YelcKCf+57W5tojVRpyKYPxkSNoDR1gmC0Br9YsU51z/AIfAsvTX4szoYx1kljuSTvG9ojpgLxXgy0su7CXcJINpZbwQNwRpYG0gg3jA7LnxVGlmNND5S4tqIE6Um1yY8p74xU4UEiNWU/EwoPnKnDOB1qqF2JUASumnq2GzafgEXvNsVeA8e/g803iy1JwFfRDbEMjreG0kAxIkSOuGzh/HK1BQ4qAoCBABBXsVPwuO6kR+uM94tVNau7KolmNkFpJ6AdJNvlgunY2luLlA6wFFGO+0fqNXh+YraaTk1Ch0habIDH4RqO5EmI+c4aqvA3XL09KLWouoD0fiBIOpWA1oWKnoGFj6DGLUcrXo1U0q6VQdSiCGkHoIncY1bhXGa6KrU5p1GEGhUBKO4mfCYG9x8Bhh0kCwb6PhMGQ7T6m82jgsEB8VUiqQy6YAAQKECiLAKC0D5nrjzH1xDM1atRmqKKbzdSdvrvjzHqOjJ+zpn/iJTVVxtFWvRqrVL0zpNxIHft2wPHCKkz13x7jsKW+G0tYWMlPpkLHM9PCKm974my2TrJGnYMHAi2obE946e5749x2Mf5ZRPvsVcOcucwZ7JCKLWLaiG8wa0QQf2xoeQ+09WA/iMtpbq1NrfQjHY7GbPAdHqF+quZsNOqH5SYQHPmUP+qPQgYjqfaFlBstdj2AGOx2EP4N8Kz/L/GNcG3OC899qTi2WyqL/APZXbWfkqwB9ThS4tnaubcPm6rVWHwiYVfRVAhfcXx2OxRo8B0WnXFaYiVmnD8yZJlTTXyiYG2/7747L0wawc7KRF46g2IBINtxftc49x2GH0VZpZehhadJWlbYk9TmHMaalIN5XCrL7aV1CIGwKmCAfnbA/LcLy6gvU+9qMBM3iCNhsoAHr2x7jsS38C0w3Gd/OFalbGGZc4nVp1zSpAFaQ0hixEmLmNIPl/lWRHaMEeYWytXSNB0ws+HUFMnQY0Emm8qIUgQCLkGZnsdjVf8P6UEEZ94Y0KwwYuvQZlNNq1MwpWmxDTBkX8oAOkkSe+J8tmUDgCmQUpkL0Gswo1R+BBLbEsR9Ox2M/w/pDtv7zUAg858mgoZi1VqoqCHBp6AZuIIqMRECJAwM4VSekrFIRjKhzuqncj/dFp6AmInHY7G6+A6UA8/ebGsEgmX+DU1XMVKrAaQoSmD2BAmPYfnhlocYQCIgG7AGx37e+Ox2FrfAdKzYOfeKnTqW4jA/EKgZyQbY7HY7HS00LWgUcgI6q4G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www.cyberspaceministry.org/Lessons/Truth/Lesson40/truth-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1997838"/>
            <a:ext cx="4824536" cy="2931919"/>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095835" y="4985741"/>
            <a:ext cx="4708918" cy="1631216"/>
          </a:xfrm>
          <a:prstGeom prst="rect">
            <a:avLst/>
          </a:prstGeom>
        </p:spPr>
        <p:txBody>
          <a:bodyPr wrap="square">
            <a:spAutoFit/>
          </a:bodyPr>
          <a:lstStyle/>
          <a:p>
            <a:pPr algn="ctr"/>
            <a:r>
              <a:rPr lang="es-CO" sz="2000" b="1" i="1" dirty="0" smtClean="0">
                <a:solidFill>
                  <a:srgbClr val="FF0000"/>
                </a:solidFill>
              </a:rPr>
              <a:t>La </a:t>
            </a:r>
            <a:r>
              <a:rPr lang="es-CO" sz="2000" b="1" i="1" dirty="0">
                <a:solidFill>
                  <a:srgbClr val="FF0000"/>
                </a:solidFill>
              </a:rPr>
              <a:t>iglesia de Dios representada por la mujer vestida del </a:t>
            </a:r>
            <a:r>
              <a:rPr lang="es-CO" sz="2000" b="1" i="1" dirty="0" smtClean="0">
                <a:solidFill>
                  <a:srgbClr val="FF0000"/>
                </a:solidFill>
              </a:rPr>
              <a:t>sol de Apoc.12, </a:t>
            </a:r>
            <a:r>
              <a:rPr lang="es-CO" sz="2000" b="1" i="1" dirty="0">
                <a:solidFill>
                  <a:srgbClr val="FF0000"/>
                </a:solidFill>
              </a:rPr>
              <a:t>no estaba </a:t>
            </a:r>
            <a:r>
              <a:rPr lang="es-CO" sz="2000" b="1" i="1" dirty="0" smtClean="0">
                <a:solidFill>
                  <a:srgbClr val="FF0000"/>
                </a:solidFill>
              </a:rPr>
              <a:t>ataviada de </a:t>
            </a:r>
            <a:r>
              <a:rPr lang="es-CO" sz="2000" b="1" i="1" dirty="0">
                <a:solidFill>
                  <a:srgbClr val="FF0000"/>
                </a:solidFill>
              </a:rPr>
              <a:t>joyas, mientras que la mujer apóstata representada por la que esta de Apoc.17, si las tenia. </a:t>
            </a:r>
            <a:r>
              <a:rPr lang="es-CO" sz="2000" b="1" i="1" dirty="0" smtClean="0">
                <a:solidFill>
                  <a:srgbClr val="FF0000"/>
                </a:solidFill>
              </a:rPr>
              <a:t>Lea esto.</a:t>
            </a:r>
            <a:endParaRPr lang="es-CO" sz="2000" b="1" i="1" dirty="0">
              <a:solidFill>
                <a:srgbClr val="FF0000"/>
              </a:solidFill>
            </a:endParaRPr>
          </a:p>
        </p:txBody>
      </p:sp>
    </p:spTree>
    <p:extLst>
      <p:ext uri="{BB962C8B-B14F-4D97-AF65-F5344CB8AC3E}">
        <p14:creationId xmlns:p14="http://schemas.microsoft.com/office/powerpoint/2010/main" val="3002410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102"/>
                                        </p:tgtEl>
                                        <p:attrNameLst>
                                          <p:attrName>style.visibility</p:attrName>
                                        </p:attrNameLst>
                                      </p:cBhvr>
                                      <p:to>
                                        <p:strVal val="visible"/>
                                      </p:to>
                                    </p:set>
                                    <p:animEffect transition="in" filter="fade">
                                      <p:cBhvr>
                                        <p:cTn id="15" dur="1000"/>
                                        <p:tgtEl>
                                          <p:spTgt spid="4102"/>
                                        </p:tgtEl>
                                      </p:cBhvr>
                                    </p:animEffect>
                                    <p:anim calcmode="lin" valueType="num">
                                      <p:cBhvr>
                                        <p:cTn id="16" dur="1000" fill="hold"/>
                                        <p:tgtEl>
                                          <p:spTgt spid="4102"/>
                                        </p:tgtEl>
                                        <p:attrNameLst>
                                          <p:attrName>ppt_x</p:attrName>
                                        </p:attrNameLst>
                                      </p:cBhvr>
                                      <p:tavLst>
                                        <p:tav tm="0">
                                          <p:val>
                                            <p:strVal val="#ppt_x"/>
                                          </p:val>
                                        </p:tav>
                                        <p:tav tm="100000">
                                          <p:val>
                                            <p:strVal val="#ppt_x"/>
                                          </p:val>
                                        </p:tav>
                                      </p:tavLst>
                                    </p:anim>
                                    <p:anim calcmode="lin" valueType="num">
                                      <p:cBhvr>
                                        <p:cTn id="17"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80">
                                          <p:stCondLst>
                                            <p:cond delay="0"/>
                                          </p:stCondLst>
                                        </p:cTn>
                                        <p:tgtEl>
                                          <p:spTgt spid="7"/>
                                        </p:tgtEl>
                                      </p:cBhvr>
                                    </p:animEffect>
                                    <p:anim calcmode="lin" valueType="num">
                                      <p:cBhvr>
                                        <p:cTn id="2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8" dur="26">
                                          <p:stCondLst>
                                            <p:cond delay="650"/>
                                          </p:stCondLst>
                                        </p:cTn>
                                        <p:tgtEl>
                                          <p:spTgt spid="7"/>
                                        </p:tgtEl>
                                      </p:cBhvr>
                                      <p:to x="100000" y="60000"/>
                                    </p:animScale>
                                    <p:animScale>
                                      <p:cBhvr>
                                        <p:cTn id="29" dur="166" decel="50000">
                                          <p:stCondLst>
                                            <p:cond delay="676"/>
                                          </p:stCondLst>
                                        </p:cTn>
                                        <p:tgtEl>
                                          <p:spTgt spid="7"/>
                                        </p:tgtEl>
                                      </p:cBhvr>
                                      <p:to x="100000" y="100000"/>
                                    </p:animScale>
                                    <p:animScale>
                                      <p:cBhvr>
                                        <p:cTn id="30" dur="26">
                                          <p:stCondLst>
                                            <p:cond delay="1312"/>
                                          </p:stCondLst>
                                        </p:cTn>
                                        <p:tgtEl>
                                          <p:spTgt spid="7"/>
                                        </p:tgtEl>
                                      </p:cBhvr>
                                      <p:to x="100000" y="80000"/>
                                    </p:animScale>
                                    <p:animScale>
                                      <p:cBhvr>
                                        <p:cTn id="31" dur="166" decel="50000">
                                          <p:stCondLst>
                                            <p:cond delay="1338"/>
                                          </p:stCondLst>
                                        </p:cTn>
                                        <p:tgtEl>
                                          <p:spTgt spid="7"/>
                                        </p:tgtEl>
                                      </p:cBhvr>
                                      <p:to x="100000" y="100000"/>
                                    </p:animScale>
                                    <p:animScale>
                                      <p:cBhvr>
                                        <p:cTn id="32" dur="26">
                                          <p:stCondLst>
                                            <p:cond delay="1642"/>
                                          </p:stCondLst>
                                        </p:cTn>
                                        <p:tgtEl>
                                          <p:spTgt spid="7"/>
                                        </p:tgtEl>
                                      </p:cBhvr>
                                      <p:to x="100000" y="90000"/>
                                    </p:animScale>
                                    <p:animScale>
                                      <p:cBhvr>
                                        <p:cTn id="33" dur="166" decel="50000">
                                          <p:stCondLst>
                                            <p:cond delay="1668"/>
                                          </p:stCondLst>
                                        </p:cTn>
                                        <p:tgtEl>
                                          <p:spTgt spid="7"/>
                                        </p:tgtEl>
                                      </p:cBhvr>
                                      <p:to x="100000" y="100000"/>
                                    </p:animScale>
                                    <p:animScale>
                                      <p:cBhvr>
                                        <p:cTn id="34" dur="26">
                                          <p:stCondLst>
                                            <p:cond delay="1808"/>
                                          </p:stCondLst>
                                        </p:cTn>
                                        <p:tgtEl>
                                          <p:spTgt spid="7"/>
                                        </p:tgtEl>
                                      </p:cBhvr>
                                      <p:to x="100000" y="95000"/>
                                    </p:animScale>
                                    <p:animScale>
                                      <p:cBhvr>
                                        <p:cTn id="35"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i="1" dirty="0" smtClean="0">
                <a:solidFill>
                  <a:srgbClr val="FF0000"/>
                </a:solidFill>
                <a:latin typeface="Agency FB" pitchFamily="34" charset="0"/>
              </a:rPr>
              <a:t>¿Dónde debe estar el atavió del cristiano?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114800" cy="4997152"/>
          </a:xfrm>
        </p:spPr>
        <p:txBody>
          <a:bodyPr>
            <a:normAutofit fontScale="92500" lnSpcReduction="10000"/>
          </a:bodyPr>
          <a:lstStyle/>
          <a:p>
            <a:pPr marL="0" indent="0" algn="ctr">
              <a:buNone/>
            </a:pPr>
            <a:r>
              <a:rPr lang="es-CO" b="1" dirty="0">
                <a:solidFill>
                  <a:srgbClr val="FF0000"/>
                </a:solidFill>
              </a:rPr>
              <a:t>1Ped.3:3-4</a:t>
            </a:r>
            <a:r>
              <a:rPr lang="es-CO" dirty="0"/>
              <a:t>. Vuestro atavío no sea el externo de peinados ostentosos, de adornos de oro o de vestidos lujosos, </a:t>
            </a:r>
            <a:r>
              <a:rPr lang="es-CO" b="1" baseline="30000" dirty="0"/>
              <a:t>4 </a:t>
            </a:r>
            <a:r>
              <a:rPr lang="es-CO" dirty="0"/>
              <a:t>sino el interno, el del corazón, en el incorruptible ornato de un espíritu afable y apacible, que es de grande estima delante de </a:t>
            </a:r>
            <a:r>
              <a:rPr lang="es-CO" dirty="0" smtClean="0"/>
              <a:t>Dios.</a:t>
            </a:r>
            <a:endParaRPr lang="es-CO" dirty="0"/>
          </a:p>
        </p:txBody>
      </p:sp>
      <p:pic>
        <p:nvPicPr>
          <p:cNvPr id="5122" name="Picture 2" descr="http://t1.gstatic.com/images?q=tbn:ANd9GcQ1uRlsB8cJbuMtoPPGSDeD-Bb9TvMKM9PCk0AvBBYIB0YF9mAM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3" y="1700808"/>
            <a:ext cx="4176463" cy="196443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BUUEBQVFA8QEBAQFBYVFBQUFBUUFRUVFBQVFRQXGyYeFxkkGRQUHy8gIycpLCwsFR4xNTAqNScrLCkBCQoKDgwOGg8PGiwcHyUpMCksKSksLCwsKSkpLyksKSopLSw0KSksLCwpKiwpLCosLCwsKiwqLCwsKTQsLCwsLP/AABEIALkBEQMBIgACEQEDEQH/xAAcAAACAgMBAQAAAAAAAAAAAAAEBQIDAAEGBwj/xABEEAACAQIEAwUFBQYDBwUBAAABAgADEQQSITEFQVEGEyJhcTKBkZPSFFJ0obIHFTNCsfAjcsEWNGKC0eHxJFNUkrMl/8QAFgEBAQEAAAAAAAAAAAAAAAAAAAEC/8QAHREBAQEBAQEBAQEBAAAAAAAAAAEREiECQTFhUf/aAAwDAQACEQMRAD8A9a7+ZnJmFdPdNMBMSa1reQzdpfTpDpJdyvQRyaGmWhHcr0mjSHSOTVIvN5j1MmaY6SBUdI5NSDGbDmVECQuJeTV5eRJgNav4SRoNefLrA6vE7AkA+Fu7UE2L1LXt5Acz5GTk06mWnK1eMNTuCzVK7k2RTZE5geQtzOukUV+I4xzbvsgLAAINRe2hJ/u1o5Neg2mZZyuHd1P8Wq+4OZz7iAOUKXEudmbXzMcmugyzWSK6KvzZj7zDkTzPxjk0SFmZZRaRMcmibTIMJICOTV9plpTaYBHJq603KLTLRyaumXlM0Y5NXzLQRqkxahMcmi8sy1oLnPSTVvKOTV5tIGlNADpA+FYpnNYHanXqIPRWIEWYaL7szJZeZIqLjQ+kgxlj7H0lJM18s0XSaWXg9JpdeaRu8gTNyJgaJlbNJMZRU1gRZ/jKGxAPoSR6Gbeoee/97QDFJckg2DCzDXcbN5Hz9IG69TwhTsrISOTKGH5XtF+NqlRe4ur1W1vazXJ156aTGxd9GBuDY7Ag/wDf8+cErOOrWIII/IEg9NYEcM4UFvvKVZjsdSDmB2uMtvK0hUPizA3Gh62IP57D4SNGgeptoNCDoP6iSXDWOg094/KAdhjf3xphKGsAwaR1h1sBAJWnJgTV5l4GGaE0Wms0CdpqavMvAleZeQvMvAneYZC8wtAlMkM8y8Ddph8pl5u8DQXrJCYBJBIGwYt4D7WI/FVv1GNAsV8B9rEfiq36jM/Sw2vMmTJlpFxofQwdoS+x9DBnmvlmsp1oUtSJq1axkafELGaQ9zTRlFCuCLiXXgRaUuJc0qaALV13ECrIeR366XjCoILUSAlxFJr3sOhudx6iDlddmB5HMLe60aVr87+UGal56dD/AKQKskxVkxQA29bSxKMAnApGyG0X4UWhYqaQCM8gasEq4m0UY3tElP2j8LE36QOhNaR72c9hcZXq65Qics3tfAbQ3uqn3h8IDUVZIVYny1RzU/kZMYpx7S/DWA17ybzxUnE1vvY+ekJTEA84BheZmlIqyQeBZN3leeYGgWgyQlQMsUwLFlglQMsBgTingXtYj8XX/UY1BirgftYj8XX/AFGZ+lhreZNXmplpt9j6GCuYW/sn0MCYzXyzQWIpwGthTuIyqmbw6gzSAuF40hrNz0nQqYlr4CzAjkY1otpAtMqaWGQMClxB3SFMJS6wAqiwWoIfUWB1lgUBpfTMBqNLsO8AyqdIFX4sE9u+Qm2b7pP3h08+UIeoQNNYk4oqupyWJOhQnL6rfl6NoeogQ4nx4KCL6HblFHDCoK4mv/Dc5VzEZR5n3zlOMcMJcU6TVFDHKaXjOXzC2OnpcRZxpK1C1PvVZGuArIzOvkFZQ2v3rQPXm7W4ddnB/wAuth105SzCdrKFRsqtr5iw+M8ExmHxSLncVMjAKL3Gm406esAp8XcCwdwLgkA+d/eYH09SxyE2DAn1l97z50wnburT9j3XJJ955nznZ8F/alfIHIW+jX3gep1sIrbgGL6uAdP4baSPD+0NOoAVa9xprGNOuCL7iAtXiTp7Y06w+hxNW2MhWo3vttAa/DBupsd4DtK95arzlxiqlM6+IfnGOE4urc9YDoNLFaBU614QrQCVMsBg6tLlMC4GKuBe1iPxdb9RjQRXwL2sR+LrfqMz9LDWZN2mplpj+yfQwFjDn9k+hi9pr5ZqmrKaFWzS6rF1apYzSHjuCJLDPEicRsLQrg+MzMRfbWA4kTJATCIFREqcS4yp4A9SB1oZUgVaABUk8MZp0uZZQpWgX2v6/wB7iJuMcCFUHKLN5E2v13DKfQ/GOjRB3kauENtHcehv/UQPM6vZms1QhxiCq7d2FYe4MdPdCMN2ZQVQSj2WwLVCWbXkTtO1fBgXLms2lrEkX9wtAMRSbdhkVQcqA7ebecDke27j7O4HMZfj/wCJ5knD9NZ6f2owjNRUgXD1SPgAP9Yg4fwoMjDQElhvfUcoHK/7MVzSo1Epsy4moaNLKCS1QX8I84d2i7FVcFYYgFHKI9raeK91B6jSTwHFlwVb/Fo/aFSoKtIGrUpqlQbuAu50G/SR7Tdpq3E8W1apcCyqqZiyoqgCw0GpNydNzAX8N7Q1qLeFiQDsZ6HwP9oOchS2ug6f1nA1OEEIzW8IGh6mU8KwrZi1vZBP5QPdMD2iDm2YfGOlxQOx3F954Nwfjbo/XXa/5ztOF9rhsTbTWB6IbHfX+9YvxXDRfMujQTB8dDAWNxy1janigV/7wKMHimU2N7xxh8YDvpFjoG1EnRe3tf36wHyPL0MW0HI21EOpPAKUxdwH2sR+KrfqMPUxfwD2sR+KrfqMz9LDaZMtMmWmnOh9DF5jB/ZPoYARNfLNUVYrxY0jeoItxa6TSOax+IZdod2FxJaqwPSCcTSMOwFDx1G5CwgdwJoyQExhApaUtLnlLwB6sDqCGvKHSAKtKWrSk1WWqsCKJLRSllNJetOAurJEnEBuPjOjxSaRJX4e1U+H2b6wEHaLAf8AolYD+HUY+lx/1E5HA4fLVIHstd/XNqSf6T148MVqTUmHhZbTyjidBsNUekw8QvkblrsfSAt452dFVyygG6XUb2sbX/OVYXsqVsxFlDWK6WNunwjnD4m1MEnxWINtuohNfHgnQ+1Y35HzEBFxrDr3YVTdfKMOy/ZoFNRpLMDwtq9QevL+pnoPD+FCmgAHLpA8yxf7Pcruyk66i1tJzzcNqI+VltmbbrYbz3Spw7NygGM7Lq9iQLjnzgeP8Pq1qRsLgKOeovOiwHaxl/iCx68p1dXsvTQG5uTqdrxFxHg6E2yE67iA0wHaINbXlHVDHBpxWF4UQfBuPLl/pHmGoMLWMDrcMx5RjRqdYgwVZhuI6w2IvAYo0C4BviPxVb9RhiGBcA3xH4qt+ozP0sNpk1NzLTT7H0MEYQx9j6GCss18s0O8X4oaRjUEAxImkc5xITpOxmCyULkWLtf3RNXoZ3CjmbTtcHh8iKo2UWgXSLGTkHgUsZU0taVsIFLSthLiJErAqCyaiZabWARSEvCymmZbmgCYo6QLB48AG4sBzINvjD8TYC55RZToMzXY2vsv8qjkSPvGAdUxSgXLKAeptFHHuA0cUln9rXKykXHp1EW0cOa1d3KiowJRbnwog026kg7dd+h9Smaa5r3qHKg00F21sDyC3+EDlX/ZoQbLiBYWFitzrrrrGOB7D0hYvU7wja1gLDyEMwCN/hq48TirUc6/esL+WvswnhqMQ38uZ2LbbZjbL0BAEA/A4WmgAQADW1gFJt7rmErUBva1x5wBsMAwdRqDlYXPP+a3wlr0BnDDQkWa2lzuCYFWIxdRKvjA7kiwKnn1Mvrk2vvtpsfjN1Dm3/u0ipsIAOI4fm1DNryNvygZ4eOdyv8ArG1rX89fKVCnrAVnAa6dLQijgfKHLhoZTw8AfDYUWtbnGCYYdJKnShSLAqRLQTgG+I/FVv1GNgkVcD9rEfi6/wCozP0sM7zc1MmWm32PoZUyy59j6GaYTXyzQdURdiRGtURfWpXNhuZpEOB4C7lzy0E6G0rwmHCKAOktMCBlbGTaVmBWxkDJtIWgaMgRLLTVoFZE1LCJG0CaGWgylZYIGqi3lBW1+puffCTK2WAFgsMFSw09w/v/AMyvE4fMV6Brn3DT84ci6SDCADUoeMMOjL/9iCfzEjTpZRYQ5llZSBRbQ35yJ26wjLNZYFC+e8kBLQkkEgU5JJaMvWnLFpwKUowhKcmqS1UgRVJcqzSrLAIEgIn4H7WI/F1/1GOQIm4J7eI/F1/1GZ+lhrlmTV5ky0lUGh9JjLIvex9IFW7RUFJBZrg2/hVj+YSa+WaIqLI4LD3bMeW0CftFQP8AM3ya30S+l2kw4FszfJr/AETSG1pAxce0+H+8/wAmv9Eie01D7z/JrfRAYNKmgJ7SUPvP8mt9Ege0VD7z/JrfRAOImrQA9oKP3n+TW+ia/wBoKP3n+TW+iAcRMtATx+j1f5Nb6Jr9/wBHq/yq30QDjI2gR49R6v8AKrfRI/v6j1f5Vb6IDASaxaOPUer/ACq30SQ4/R+8/wAqt9EBkRIGBHtBR+8/ya30TX7/AKPV/k1vogGWkSsDPH6PV/lVvomv39R6v8qt9EAwrIlIL+/qPV/lVvomv37R6v8AKrfRAJ7uYKcG/ftHq/yq30TP37R6v8qt9EAvu5sU4J+/aPV/lVvomxx6j1b5Nb6IBwWTCQAcfo/ef5Nb6JIdoaH3n+TW+iAwCyaiLR2iofeb5Nb6JIdo6H3m+TW+iAzAkwIrHaWh95vk1vomx2nw/wB5vk1/ogNgIk4KPHifxdf9Rl3+1GH++3ya/wBEo4Cb984vlqYiq6kgi6sxINjqPfM1YZzJuZMtFvaXipw2ErVlAL00uoO2ZiFUnyBYH3QCnTLYFqoYistF6ivu2ZVLAt1BI1G1ja0c8QwC16T0qgulRCjeh/1nPY+o2Gw4w1UOaVVTRNZFzFQwsc6j2CQfaFwOgm4xShuPmvVwFRfD3yV+8UE5SQKVrjna5tfrO4qYVTV23pr/AFb/AKCIavZEFcO9AgNh2YgfysjgAr5eytj5TpEpsTmIGbKABrYWvz95/KLZ+En/AFwHZbGd9h6dKqaneVDUy1QWupRri73uSbjQ8gZ3XEMEGw7K25UjMpysL6XBGoOu857g3Zqvh8K9JCne+IJUKk5Sb+ILffXrOkFOoaNjbOQAb3j6vvh8zz1ynZ/iDBmweKOavQdMjnepSJ8L356aHzEu4RVP71xNO5NNRQKqSSFvSUnKOVyb6Rjxvs13z0KynJXoNqR/MhGqHyvYj085g4C9PHNiadiKyIrqbizIuUMCPK2nlLsTKC7Yr3eAxLISrIy5SpII/wAVBoRqNCR75vgrrXqLbOlSiFLbqtQOpv4b2IGlj1BjHtDwV8RhKtJSA1axJIOhDh9B7rbymnw7EIlEJkXIwNSwJZlANlzXFhcg89pN8XPSR+0KIxpY4VKFYVfDWAPdNZ7qc67KRYZTpY2lva/BmlhXrJUYtUxOGNwzaA1EBVddFsLWG9z1javwapWwxoYjI7MndmpazEWsTl1s3nffW3Ka472berglw9MgFXpPc3P8Nw1vytLs2Jlwn7S4RqWAeujsC5wzWDN4SaiK2XXwgjcDTfrLODY5/twUH/BfD02ZG+/ma9RFOy2sptuR7y345wOpXwHcAhX/AMIk6n2HV7D1y298Gq9mqne4aspAehTak68mViGuD1BH5xLMymeo9keIfbUerUA8TvlHJFzEIq9LKBc7kknpa7snxg1KlehV8T4avVpBiBdlVvCW87EAnna8K4RwM4U1BRsaVR2qBTfwFjcgW3FybDTe0s4HwAYc1HvmqVWd2J5sxLMTbbU7chaS2erJfCftxxJqDUatNgEw9VRWUW8S1RlJI/4bof8AmPSZ23xdsPhqlM5S2LoKbG11KuSptuNBp5R3jeE99h6tKqAe9V1O9vFfX3X09BOfr9l8Q+Do0XZS+Hr06max8YQMLWvpfN5yyzxLKnxzHNhHwtRDeniKgo1EOq3ZSyuoPskEG9tCDrylvZfin216zOBkWtURFtoqIcq6feNixO+ttgITj+zj4hqPfEBMPqqjbMQAWYnc20GwFzvyI4dwH7NVqNRsadZi5U3GVj7ViOROtupPumzP9XLrmuJcZbuuI4dic+FWoaTgkOFKB18Q1zLmIvvoOes1wviFT7RhcjELUoOKisTlqEFbFAd2UXuR94b8nGM7HlqeKsw77GLUDMRsXFtFB2ACgC+w35ymr2UqGlhSCBWwjsedmVlykX5HQGa2JlDcUxD4PGd6SWwVdxRqKSStJ9kZQfZU7G3PWXcY4z3RwtKntiqlQsw3yUxfKDyuWW56A9Y9r8J7+lUpV1BSqCDa/P15jrFVLscTh6KO962FcNTe2+mVgR0I393STZ+mVvtPizg1oVktlbEJRqLbRlqK2tuTAgG/qIx43gxXwtlJRqgUK6EqykkagjWQ4twVsSKa1bBaT95YXN3AKhiT0Baw6m/KMcThzkVUt4Su9/5SDy9Jnf41n9cv2Z4q1a1HEADF4eoadT/isrFXHUHQy3szxL7ZUrlwMiVqlNFtoqIci6dTYsTvrbYCG4/s1mxdLE0zlqKpSoOTr/LfzGvxluA4GcPWqvRsUruahU3GVz7ViOROtupPutsSSguzvFicVicLU8X2erZGOpKModQx5kZrX3sBfWdN3Y6D4RTwngApVqlYm9Ss7Ox2uT0HIAAADoOe8cTNzfGp/EO7HQfCaNMdB8JMzRkVUaY6D4TVpMyBgatMmTIEgYBW4xR7vO12o2vnClltyItqR52tzvbWC9sabtgMQKV85ouABuR/MB5lcw98j2ddPsIZ7d33ZZidsuW591pc81nfcNhj6anIDdsobKupCkkAnkASDa+9jbYzf72p5Ha5IpZs4AJZSouQV3vaxtzuLXuJyfZxWHE8WH27xWT/ACFFFO3lYEeoMjXLDiuJyfwjh6Sv0zhCfiFZfiJrlOnV4TjlKrSWrSbPTe1ioPM2AIOoN9NZZV4mi5tzkF2yqWy6BtQNSbEGwBOonFOhwGMyj/c8bUDL0p1gwZl8gwBI9DDeIcNxIrPX4fVU52/xKNRcyGooFNrbFT4Be3SXmG10WJ7QUaa02ZjlrsqUyFJDMwLAeWgJ1l78SQX3bKAWyi5FxfUDUmxBsLnUdRPP+N8W+0YPBvk7tjjad1GwPd1NvLpG2M4ZiO9NfAVlzMFWrScZ0Loir6qcoUaeUcz9OnQt2jojLqxz0u+FkYjJ1JtYeh18pHBdp6FU0+7ZiKyF0JRgrAWvqRYHxDQ6xXwXHjE4J6jUhTqLSqqQNgQGHhPTcj1gn7P1H7upsQCUVSvrlAA95098meGuqw3FKdR6iIwL0XyOOjZVa3wYfn0mcT4pTw9M1axIprbMQC1rkAaDXcicXWzYTidKodKeMTu2IJINWnsx0GpU/lHX7Qz/APzK/wDlp/8A6pHM2Q68pqeO08yKcwNXNkOQ5TlFyMw0BtyJ1msFx+jVaotNiXosUdcpDAjyO48xoYk4AjqFNdlNF+7FLS2VsrXUeftG/T0i3tDhWw1RcfRBspaniVH81LMbPbqv9PSJJfC2x3VCuHFxex11FpQeKpdst2yEq2UZrEe0PMjYgX103lPDa+fDBqZ1NPw+uXT85z/7M0P2Sz37xWZGB3DBjmv55ryZ5q77jpKfGaTIjK1xVGZAAczCwa4U6iwIve1ri+8to49GYoDaooBKnRrG9jbmDY6joZxdS372pFCPs74Re7t7OlQlwPeUPpaEdqqjLxLCNS3WlW7y33CyZb/8ytb/ACnpLynTpqnGaagEk5GZUDBSVJYhV1GwJIFzp5y3H8Sp0aRq1Wy01y3P+Zgo/MicLiaOKwNI1KDriMAuV+7cAstMkEBKg1NgRa9+U6LidIYvD90F8FSk2YE2sWBVeR28R+Ecw2njYpQmcnw6a+psALbkkgW85QnFENQU/EHKlwCDYqCASGGm7DS99Zx3Z6t9o4e2GruadanUFAsDZlq03BQg9cyAyeDx+Lw2IpUsXkrUqmdadVVy1FKgHxAaEbdOUcnTreJcYp0MnekgVHWkpCkgu17DTbY76SC8bpl8njz5O8AKN4lvbwnY68gbzn/2k/wMPb/51D9NSH8ERlIGIZWdy7UjaxKeHQDlYFR8OsmTNXfcHYDtDRrU+8pMWTNk9khs17EFTqNQd5DG9pqFLvO8LAUVV6hyOQoYAjUDU2I0FzrOUxf/AKLiAqj/AHPGVMrfdSudM3kG1/PrHXbqip4biXAFzR396zXM2f6m3KOr9rMOgcuzAU0WoxyNbIxIDCw8WoI0vaX/AL+pXQHMO9JCHIcpIUsRmGgNgd+k5fjNBTwSq1hmFC1+ftLCuzyOqq1ZlNBhSWncWyvdxbzJLDX/AKSZM027hu3azDjPmcgUandVCVayNp7RtoPEPFtrvL+Iceo0AhqtlWq4RWsSuY7AsNF9TpPO8VRLHiltUWrVdl2zqmRyub+W4XedTTwVPFYKnTNzTqU2Gu40UgjzBsfdLfmRJbXR/bFzBdbkZgbaW9ZVQ4pTepUpqwNSiwVx0JUOPyYfnOV7KcUdHfD4nWvhFyX/APcW5KMP8wt74Njc2F4jRrsLJil7moQSQai3ZWOg3BYe6Tn8Xr9dlX4gqkjUlB4sozW0vsNSbEGwudR1E3h8UtRA6G6sAwPkRcb+RnM8U4diO/evgKy3cgVaTjMhdVVPVTlCjToIw7KcW7/Dhigpvsyj2QRp4fLTSSzzVl9OZuamTLSeXlFlThNMqyd2e7a91t4Drf2dvPaNFmxEuIAGBW4ORsyiwbUNbmLjW0kMGlj/AIbeK99Lb77Q8TYl0wvxGDWogR6bMFYMLi9iNj6yteFoGYrTYd5q9rgMToSwGjH1jUTUaYT4zglKoqq1I2Rg66bMLgEdDYke+Tp8LRWZlpsC/t2uM2lrtY6mwA16RqZkamAUwyhCgpsFYWIAsLbW05QfBcIp0qfdpTYIDcAXAHS1o2EyNXCviXDErqoq02ORgym2zDYjofOTxuCWrS7qpTZqZABBGhtYi/XYfCMZkaYStwKmQgNNj3RuhNyVJFjbXTQkaQxcMoRkNNijgggi4IO+8OmRqYEwiCmgREYKNhblKmwS3YimwL+1a4DaW1AOunWHzBGrhZT4XTVFUUiFpm6WFsthYZbezpppLVwq3uabEnckXJ0tqTqYdMjTCqjwqmi5FpsKYIIXXKLbWXYW8hpCaFEIbqjC8Mm40wibs7RLO3dG9VgzaXuwtZtf5hYa76QxMGoIJRiVFgTdiB0ueUYmYI1MLOKcPTEKBVpsQrBl02YbEdDqdZS3BqZdX7ts6LkB1vl0OW972uBp5RxMjTCvG8Lp1aXdVKRanpoRfbb4TdXh6NQ7l6bNTK5bHW48+vvjOajVwrbhVM0O4amzUiLZSLgjz6yluA0iqA02PdHMl7kqdri50NiY6m41MJ8PwWkjOy0jesCH00a4sb33JksHwpKShUpsFT2RrYeQF9o1MyNMLMRw5Hqd4abd5YLmAsSASRqOhJ+MjxLhqV0C1abMFYMumzDYjz841mjGmFFPhSKSVRgX9q1xm0tdrHxGwA1huHwqoLKLD4QgyJi1cRtMm5kiv//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6" name="Picture 6" descr="http://1.bp.blogspot.com/_8TyWbHLPq9Y/S89rsgpBXWI/AAAAAAAAACY/j5itaG1U8F8/s1600/diapositiva.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3861048"/>
            <a:ext cx="2160240" cy="266821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losamigosdejesusiasd.bligoo.com.ar/media/users/23/1197773/images/public/342711/manto.jpg?v=13505530310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4" y="3861048"/>
            <a:ext cx="2088233" cy="2632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707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126"/>
                                        </p:tgtEl>
                                        <p:attrNameLst>
                                          <p:attrName>style.visibility</p:attrName>
                                        </p:attrNameLst>
                                      </p:cBhvr>
                                      <p:to>
                                        <p:strVal val="visible"/>
                                      </p:to>
                                    </p:set>
                                    <p:animEffect transition="in" filter="fade">
                                      <p:cBhvr>
                                        <p:cTn id="12" dur="1000"/>
                                        <p:tgtEl>
                                          <p:spTgt spid="5126"/>
                                        </p:tgtEl>
                                      </p:cBhvr>
                                    </p:animEffect>
                                    <p:anim calcmode="lin" valueType="num">
                                      <p:cBhvr>
                                        <p:cTn id="13" dur="1000" fill="hold"/>
                                        <p:tgtEl>
                                          <p:spTgt spid="5126"/>
                                        </p:tgtEl>
                                        <p:attrNameLst>
                                          <p:attrName>ppt_x</p:attrName>
                                        </p:attrNameLst>
                                      </p:cBhvr>
                                      <p:tavLst>
                                        <p:tav tm="0">
                                          <p:val>
                                            <p:strVal val="#ppt_x"/>
                                          </p:val>
                                        </p:tav>
                                        <p:tav tm="100000">
                                          <p:val>
                                            <p:strVal val="#ppt_x"/>
                                          </p:val>
                                        </p:tav>
                                      </p:tavLst>
                                    </p:anim>
                                    <p:anim calcmode="lin" valueType="num">
                                      <p:cBhvr>
                                        <p:cTn id="14"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128"/>
                                        </p:tgtEl>
                                        <p:attrNameLst>
                                          <p:attrName>style.visibility</p:attrName>
                                        </p:attrNameLst>
                                      </p:cBhvr>
                                      <p:to>
                                        <p:strVal val="visible"/>
                                      </p:to>
                                    </p:set>
                                    <p:animEffect transition="in" filter="fade">
                                      <p:cBhvr>
                                        <p:cTn id="19" dur="1000"/>
                                        <p:tgtEl>
                                          <p:spTgt spid="5128"/>
                                        </p:tgtEl>
                                      </p:cBhvr>
                                    </p:animEffect>
                                    <p:anim calcmode="lin" valueType="num">
                                      <p:cBhvr>
                                        <p:cTn id="20" dur="1000" fill="hold"/>
                                        <p:tgtEl>
                                          <p:spTgt spid="5128"/>
                                        </p:tgtEl>
                                        <p:attrNameLst>
                                          <p:attrName>ppt_x</p:attrName>
                                        </p:attrNameLst>
                                      </p:cBhvr>
                                      <p:tavLst>
                                        <p:tav tm="0">
                                          <p:val>
                                            <p:strVal val="#ppt_x"/>
                                          </p:val>
                                        </p:tav>
                                        <p:tav tm="100000">
                                          <p:val>
                                            <p:strVal val="#ppt_x"/>
                                          </p:val>
                                        </p:tav>
                                      </p:tavLst>
                                    </p:anim>
                                    <p:anim calcmode="lin" valueType="num">
                                      <p:cBhvr>
                                        <p:cTn id="21" dur="1000" fill="hold"/>
                                        <p:tgtEl>
                                          <p:spTgt spid="5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lstStyle/>
          <a:p>
            <a:pPr marL="0" indent="0" algn="ctr">
              <a:buNone/>
            </a:pPr>
            <a:r>
              <a:rPr lang="es-CO" b="1" dirty="0" smtClean="0"/>
              <a:t>Atavío</a:t>
            </a:r>
            <a:r>
              <a:rPr lang="es-CO" b="1" dirty="0"/>
              <a:t>. </a:t>
            </a:r>
            <a:r>
              <a:rPr lang="es-CO" dirty="0" smtClean="0"/>
              <a:t> </a:t>
            </a:r>
            <a:r>
              <a:rPr lang="es-CO" dirty="0"/>
              <a:t>Gr. kósmos, </a:t>
            </a:r>
            <a:r>
              <a:rPr lang="es-CO" dirty="0" smtClean="0"/>
              <a:t>que quiere decir: “ornamento</a:t>
            </a:r>
            <a:r>
              <a:rPr lang="es-CO" dirty="0"/>
              <a:t>”, “decoración”, “adorno</a:t>
            </a:r>
            <a:r>
              <a:rPr lang="es-CO" dirty="0" smtClean="0"/>
              <a:t>”, “Cosmético</a:t>
            </a:r>
            <a:r>
              <a:rPr lang="es-CO" dirty="0"/>
              <a:t>” deriva del griego kósmos.  </a:t>
            </a:r>
            <a:endParaRPr lang="es-CO" dirty="0" smtClean="0"/>
          </a:p>
        </p:txBody>
      </p:sp>
      <p:sp>
        <p:nvSpPr>
          <p:cNvPr id="4" name="3 Rectángulo"/>
          <p:cNvSpPr/>
          <p:nvPr/>
        </p:nvSpPr>
        <p:spPr>
          <a:xfrm>
            <a:off x="149491" y="2276872"/>
            <a:ext cx="4572000" cy="2308324"/>
          </a:xfrm>
          <a:prstGeom prst="rect">
            <a:avLst/>
          </a:prstGeom>
        </p:spPr>
        <p:txBody>
          <a:bodyPr>
            <a:spAutoFit/>
          </a:bodyPr>
          <a:lstStyle/>
          <a:p>
            <a:pPr algn="ctr"/>
            <a:r>
              <a:rPr lang="es-CO" sz="2400" dirty="0"/>
              <a:t>No es apropiado que una mujer cristiana haga una vana exhibición de vestidos y adornos para llamar la atención a sí misma.  Su mayor atractivo debe ser su conducta cristiana</a:t>
            </a:r>
          </a:p>
        </p:txBody>
      </p:sp>
      <p:pic>
        <p:nvPicPr>
          <p:cNvPr id="6146" name="Picture 2" descr="http://t3.gstatic.com/images?q=tbn:ANd9GcQdHv7UkA9fP7jzBhF4dvlnRDVZFVLq9nOooaJBJy-S7-I4uBh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276872"/>
            <a:ext cx="2628900" cy="20882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49491" y="4725144"/>
            <a:ext cx="8640960" cy="1938992"/>
          </a:xfrm>
          <a:prstGeom prst="rect">
            <a:avLst/>
          </a:prstGeom>
        </p:spPr>
        <p:txBody>
          <a:bodyPr wrap="square">
            <a:spAutoFit/>
          </a:bodyPr>
          <a:lstStyle/>
          <a:p>
            <a:pPr algn="ctr"/>
            <a:r>
              <a:rPr lang="es-CO" dirty="0"/>
              <a:t> </a:t>
            </a:r>
            <a:r>
              <a:rPr lang="es-CO" sz="2400" dirty="0"/>
              <a:t>Los peinados complicados, en los cuales se perdía mucho tiempo, eran una demostración de riqueza y de apego a la moda en el mundo griego y romano de ese tiempo.  El motivo era evidentemente el deseo de llamar la atención a la persona, lo cual no está en armonía con los principios básicos del cristianismo.</a:t>
            </a:r>
          </a:p>
        </p:txBody>
      </p:sp>
    </p:spTree>
    <p:extLst>
      <p:ext uri="{BB962C8B-B14F-4D97-AF65-F5344CB8AC3E}">
        <p14:creationId xmlns:p14="http://schemas.microsoft.com/office/powerpoint/2010/main" val="272936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266928" cy="3600400"/>
          </a:xfrm>
        </p:spPr>
        <p:txBody>
          <a:bodyPr>
            <a:normAutofit fontScale="85000" lnSpcReduction="10000"/>
          </a:bodyPr>
          <a:lstStyle/>
          <a:p>
            <a:pPr marL="0" indent="0" algn="ctr">
              <a:buNone/>
            </a:pPr>
            <a:r>
              <a:rPr lang="es-CO" dirty="0" smtClean="0"/>
              <a:t>En </a:t>
            </a:r>
            <a:r>
              <a:rPr lang="es-CO" dirty="0"/>
              <a:t>el Imperio Romano abundaban los anillos, los brazaletes y las ajorcas -</a:t>
            </a:r>
            <a:r>
              <a:rPr lang="es-CO" dirty="0" smtClean="0"/>
              <a:t>Adorno </a:t>
            </a:r>
            <a:r>
              <a:rPr lang="es-CO" dirty="0"/>
              <a:t>consistente en un aro grueso de oro, plata u otro metal para llevarlo alrededor de la muñeca, el brazo o el </a:t>
            </a:r>
            <a:r>
              <a:rPr lang="es-CO" dirty="0" smtClean="0"/>
              <a:t>tobillo, que ahora es lo mismo que una pulsera-brillantes </a:t>
            </a:r>
            <a:r>
              <a:rPr lang="es-CO" dirty="0"/>
              <a:t>que usaban las mujeres que vestían a la moda</a:t>
            </a:r>
            <a:r>
              <a:rPr lang="es-CO" dirty="0" smtClean="0"/>
              <a:t>.</a:t>
            </a:r>
            <a:endParaRPr lang="es-CO" dirty="0"/>
          </a:p>
        </p:txBody>
      </p:sp>
      <p:sp>
        <p:nvSpPr>
          <p:cNvPr id="4" name="3 Rectángulo"/>
          <p:cNvSpPr/>
          <p:nvPr/>
        </p:nvSpPr>
        <p:spPr>
          <a:xfrm>
            <a:off x="439990" y="4795897"/>
            <a:ext cx="8451172" cy="1569660"/>
          </a:xfrm>
          <a:prstGeom prst="rect">
            <a:avLst/>
          </a:prstGeom>
        </p:spPr>
        <p:txBody>
          <a:bodyPr wrap="square">
            <a:spAutoFit/>
          </a:bodyPr>
          <a:lstStyle/>
          <a:p>
            <a:pPr algn="ctr"/>
            <a:r>
              <a:rPr lang="es-CO" dirty="0"/>
              <a:t> </a:t>
            </a:r>
            <a:r>
              <a:rPr lang="es-CO" sz="3200" i="1" dirty="0">
                <a:solidFill>
                  <a:srgbClr val="FF0000"/>
                </a:solidFill>
              </a:rPr>
              <a:t>Esos “adornos de oro” eran contrarios a los principios de recato y sencillez propios del cristianismo. </a:t>
            </a:r>
          </a:p>
        </p:txBody>
      </p:sp>
      <p:sp>
        <p:nvSpPr>
          <p:cNvPr id="5" name="AutoShape 2" descr="data:image/jpeg;base64,/9j/4AAQSkZJRgABAQAAAQABAAD/2wCEAAkGBhQREBUUExQWFRQWGRcXGBgYGBgaGBwgHB8ZGB4YGBwZHCYeFxskIRoeHy8gJCcpLSw4Gh4xNzAqNSYrLSoBCQoKDgwOGg8PGiwkHyUsLDQwLC8sLCwwLi8vMCwqLCwvLyksLCw0LCwsLCwsLCwsLCwsLCwsLCwsLCwsLCksLP/AABEIALsBDQMBIgACEQEDEQH/xAAbAAABBQEBAAAAAAAAAAAAAAAFAAIDBAYBB//EAEAQAAICAQMDAwIFAgMFBgcBAAECAxEEABIhBRMxBiJBMlEUI2FxgUJSBzORFSRDYqFEU3KxwfAXJTSis9HxFv/EABkBAAMBAQEAAAAAAAAAAAAAAAACAwEEBf/EADARAAIBAwIEBAUEAwEAAAAAAAABAgMRIRIxE0FR8AQiYXEygZGhsULB4fEFI9FS/9oADAMBAAIRAxEAPwDxcnnXLP66nSVRwQDyf/fjTxOn9o/6/r/7/gauQu+hV3aV/vqaeRWqhX/v9tFfSvTopZ/zQWRBvZdyoCoI3bmYggV/b7vt45WUtKuxopywBLOuiyaF39tevdB9KYsW+aFe9IjSBRId0dLu3bd0O0sFphQb+POuvOsSTRQxQRPteUGNgR8xs1baUkKSFofHizrnfiVukddPwkp3V8nmDen8kbbgmG/dt9jc7a3Vx8WL+16sYvpDMkvbBIADRLDao/S2oc/H316TvkOwq53hv8oEdoybd7BbohHjJYcj3CjwQBc6aN0NbFddqSqRZ3RqP6B/3kJAoACxe69w1Tipq6PNlOpGWlxszzXG9BZTsVuJa2mzKpBDEAMNm4lSSBdeTWrcv+HEqFt+REFRQxP5pNXR2rsBZlHLL5HzrYPIgD7hGCz2jLexbvaNlG8eQk8f0NxxQtYiI1gREshIb3EyLtJWlNgCaMfSo4dfN7ed1Pci/EvbBlIP8P1kYImV7yGIDR7VK3tSRWL7ZI2N8rZFeDRoD6i6OMeZxEzywqQglK0rNQLAVYHN0Luqsa9Dx4FOXjb1/LZXmNGo3TgEqqmonPh0+k+QB8xxdVTKMjBt4JIkjEYE8YYldpjc7clRYAI96gCq8hVKWtp8kdHE/wBSnbdnlVn9dLdrf9Q9EQZG98RwuwKX27nhtiQABRliPHKneB96GsdmdFliXc6EITQcC0Pnw4tT4PzqqmmOpJlHdpbtO2j765Q++mNObtLdrtD76VD76AObtLdrtD76VD76AObtLdrtD76VD76AObtK9TQYrSMFQM7HwFUk/wCg51p+k/4eTOy924wSV2KN0trRZSL2RGjf5jL8ffWNpA3YzGHjmR1TcF3HyxpR+pP20V6r6Oy8c+6JnQgMskdyRsp43K68EfvRHyBrY4PSo0jkjx4lkIXbJJuUJx9SSZDcUfGyKrJIsjVtBHjY4ZJmMEo70IY12W+kolNuDjlbb2+LGoyqNSsheIuG5WZ5ZNC6MVcMrDyGBBH7g8jUYb9deydO6yJE7gVo4wm6PeAHcDbbttACRDm2HLgAf0g6rJNFPvleGOSNuIEaNO5KwHMzkj8uMXZ8eBzZGqan0JcdczySzpX++tzmdCxJ2cwqVRTW9d20cbtzL7ttn2qATuv9ieR+jcV4iBK6ycbZDyh5s2AKpVokg8WP1rHUSKRqKRh7/fSvWpyf8PphJsSRH9oa6dSLs8gqaoC78URoW3pbKH/Z5vjxE58+Kocg/fWqpF7MvKnOO6YK3afG3665LEVNEEEfBBB/0OlHpxBredc11vOuaAFqSCXawPx8j7g8EfyCRqPXdYwPU+h9XiEQkIIaEKzEooW0XawVnDCpIfdXDOQBYF0WkxpGZVB75ZPxMMjH3E8GWM0PeGoj+V+2gnS8v8ZhR9wm5PyC5J9ssQLwt73WMblDKeOADfnV304xYNjo7FsbbkYu4je0ZA3pS3yAD/8AZxryrJ3XM9WlUcGnyJcGCHttukKouwbr5KliYpl54aKyp4N0w/crCzBG2q8ZLKAwAKQ5BNNfgrHLYPzYfgilGh+fGBIuQsVwOGkA3AKVexLD8XRp6oUGNaleUQsS4kkx3QM1t7ZI2pd9qf8AMhoKSp8U3FWXpSs7M5/8nRvapFb7+5WyenGbFIjQJTyI3vFY8u4Dz5WB2Ug2doNEAcaqYOO8sRyYve4Cx5mNyu4p7RIjCqfxz8kKQbOjPWpniBMZLlVtio/LlgWwxO3/AIyKdrHyRdCtp0JwG/D7TGoVZAe2zncMmNgAYnagvcT4JFm6+QddsW2ro8F6Yuzv32hvSs2OXNEgQStHG8iQ1TSNzYaNj7XtaeuG4NDQ3qWHHJCJHMm1S1SBAs2NZsdxFA3wEng8UbAqxZzEhkiyppYF3l4wgeZSNu5gjrk1yrIPbuIBIK3+kAyhJIV90M0Y7TIy7pIwBTdxf+0Yx+ASWXdYsc6nD4pHRUemnDp33+xnx1LIgQvP3JImlS8mCQclUYLRr3EXfvHNUdFMXreRJEXjMeWlHdsqLJAoKbQCpBQHFNwpO0XqbBxZFwjtlGOolmRWTa+PI77OWoHbFtXhjW0mq+NZrOy1SRo83FEMvBWaABWFf1AD2Sg35/6jWwad7dRqkbtY2S7/AKNB6fTBmEsjLGm6P8Mnc7cTdx197eGjDBbCsUH+taA9Q9BqLKTMq/JmjJQcX/m4/cQj9SF0e6fkDIwWhUwZJmmBPdcQyFYlOy9v9Vnyfv8APxmZMqLGkZSmZiyCqRZBQPF8MLK8GuftzrYXd2nzNk3G0YrZe/8AP2KGR6OyV20qOHG5CkiHcP7lFgkcH4+CPjVWT05kqLOPNVXfbYigLJsCvHOtqnq4SYuJGM0RNEkquskHcViX3AsSDyR8c1Q+51B1LqDbWX/5dICApeKw1EAbto2+73fwVrWxqPmO3JSsZzI9FZiJG/YkdZUWRWRWcU26gxAoN7Sa02L0dlGiYtgagDI6IOb/AL2H2P8AodbvreW2O8GM8mIfw8YjLTbmvy4IjUkbSrLQbmz8UNAuodej2yg5cZfcdqx4ibCN39MhO5RRNHk8DRCpJxTaCo3rcYlHH/w/lMhRpY9y7gVjEk7WKtaiUgHmqJGjfSvSePBMseVGXhmbtq70kiuPcjrHHIZBGQadT4+4IGrHVvVH4mdu3Hnydy3VFbtRlWH1KEUMy2PqY8i+fOqp6mcOWCRo8SAxyKzIpEuQ1MGJkfkgEE/PPOsk5ShdbmRbVSz27+Ybj6ikaN+EgRYUKiSeQ/h4fgWEVu7J7vncQf00Ixcky48scMX4uMTqQ4DRQIWjAO9QTagqKDea+Sa1SyutQ5GU4x8eTMdyAj5DXXNWEWkVeQBuqtEOnSzl8mJY4s1mhiMsKAJGjJINoIUgyhL5qx9+BwslhSCKV5R9B7ZjSwy7dsroo/3gntY0AF3HCv8AxTR+3m/jRPA6jj5mBZjCTIwE0JVhHOTTLIWJtEHMjBeTwTd81oVKJHkZM0T9p2VkAHYhJpl7aAVK3P0/p5Hz3pMku6SNYWkx8tBdsx/Nu4zPRqLeRtK3W1gp5GsnyYlJ3Uorp+CZcgz7FgYyxKymrCNK9e3g8JjITY87ia9xPKaVz3AzK72QdlmOYLR3kEHZjRncCyjm/kHVosaRiodmG1AqhHlZWDdoLRC46XVg1z9xyzGyEJLb+4zbhI0ZoSHgiKMC+3HHzZqzzzzyzqM5+Gnnp333ZnTsWMRv72CsQ4Nkov1XKNou2NiNfHCmvgQ90q7MVCVtTtkAfRykTA3bch2dT4Y3qxFnsGQL2txVnDs1o5Sg8u2wURVG1GrmiP11EVSV/YdvstFFkrZNhiAdssrcH9B4BOuerJ2sev8A4/wycuLPYn6YncAkY/drUEMbYAkjjmQkKPjaG8/IrrSFmL9yQEFpF2XuulBRfYKW13rTEER3XFa0PUz+SoYgkjduQkD2qoaQgAkBRu2nnzGfvrBepOtnHZo4woLWSNpVkYjaBQ27XjFLdfUZPjzNRblpid1aqpeZ7GW6vnmad5CzPZ4ZgAxUcLuri9oGq0emafHr1ErYPJbuNbzrmut51zWgLS0td0AaX0VlgtLjltvfUbG/tkQh0JpSfIHArWlx+t9qSHNQENbu0ZJs8gZEW6RiSx+vhfL0PpOhmUMXAwSIm7uZK2wyXwiAAsUo1yeL80QfnRE5gyJVYWFzFR1syHbPGChVyAGYuooAHb7z/aa82r8Wtd9/sd1PEdLNx1fpylAYSjE7ZsfdYp29zLYoBHW/NgG/7eMsElkj/DRLRQtLjb6sFbSTHcHz/bzx9GrPozqjqJME21KZMfwHC8h47W9jIwJUE+QB4OpOu9EKcmb2TNUbk0VkAZkl3eArhfctjnf+lY1bKOyi4zi4TI/T0kTRxSRsyolKHat2PIL9kte5seS9vPIJHk0dMzOmI1RNuix5GWPb7mOLPe1WYlidpPAPiiVFfInNLKg6gADuYw50FEryNpcfHI4J+DRvnV6af8gdr/eFlRlRnsiRRQOPLXEk0fBU3fC0OeOiLvlHg+JpcKWmW19xhzcriOZAsku5BaoEyTFtTtqwbwAQdx/5BxV6rvhpkx2WdHhZk3liZsbaWOySuZ4b4Bu1onwbOibNlSILJjCXFxlhcRtETKODulQEcop8mweDYoHVPKwEjhXNx8pVcEGKUiwRRP4fJr58BXA+4P2DUZWjdon4iLc1Z+np9CiS2PiY4yTJFGWmVZ4WEsfc3U3cUAKyvXHN/X45GiGZ0cdkE/h5se9xjJ/LBNcwzi3i3GyUbbQBAJAGosvCyIoIYZleEqlh5F7mHL3DvKOApCGzW5hYPxQ0Gbs44k2TSYE/P5RHdxJRVHYxuwdxANsAPgXwU07JjVknNrnb8IbL6XxZFxmCzRMYoNzxKZF3EsrMygEgjaDf9VnXWgy+32kycXOjs+yStynlbKygMvJNG75BNamBIgglix+6scUayPjSFZUYO5B2qSCCBxamvnyNQjreBMWDU9r9WVHUgIA4EsFGvI5Br9dbB+W7Mq69bVrrvvcd07oqz4rIuFE0y5JITulPY4A2K+73AEA+5uK41mepZKxgxvgLCxFAsZQwprJG4+a9utR0zo2G8WSFikLrIhiaOdQ4UqwJV2IVkujRF86ZjYsgZhDmBYrdtuQhaddoUEcLTmmHggEDxrIyWV6lJ4tL09QTl+rp27XcxYmDRps7kW4uF9ocMRuYWKofavjRqHOyliad8fEw4mYKHMKqw9vmOPyWofVQ86tQZEknTIUWeUBDLETFjNJ7gWIUtwUBV7A/5v0rUE/oaOUl8jMyZWEhTb2GB+ksCN7UL+1a2DTgLVaU8/v/AEV+teoYpoMVPx7psj2OscR8hmIYncOTY9o8ffnQjI6FBHj9zbK7s20GRkjAIKhj2/rbzXP6nWh6dLjwYcU6JBFkRM8DSTKxPG4qyxr7WkKsbsj6RzWg0UMc7PL2ps0j6p5WaOBTySTXwaFLfxWlhbTgJ3jO69+/7NV15IpssrGNqvtYw4oqR+AjGaUikU+5aBC8cn50zCpOoRDCiWRUjlSSCCihQ8V3WZe+9mmP9O3zY1FD6h/3LEiVe/JskXsQkhWXuuQZCOREBY2k/INHVZMqbCz4hLLFKXhaIxRC44hL9EbnilO4Hd9j40rvwxoL/c/f8o60IZhIxR5goVrUri4a1tUqP65FvwBwT8GrdBIMZkyMdjHJ7hK3ulSa5AGklUfRGATwQPivGrmP0+VZe3J22mh9qw1eOirwXavc5FkhR7gASANthzwExSSS7mhYsrMtrLkOy8HaP+GpsWDTKCbA8tOzWTnhKSmpIOdU6Yqq4MjgSKvuQEqy2Hjxsdh9O4kW3Pk/qVAz5qRsASwEahJSApF/0YsRrab43ki/uOaUnjYfYw4X76goGHdPKxLuAZdu475fcFDHgjyD4InPiVlL0ViCvIkZNsvHunfmhK1EqDyN1+d2oqr5fMdtPwnFq2jt16Ij687d+5O3ZCFgoJEjV7Y1bgiJF23x8H9dEOnYu2N2llBH+az0KBujRsEcEgfP1UbFGHB6K8rW6FQgCBbDHttQC2Pb3HJLbgTW0/26u9fyERVhjqQRkK6lVCSzWpihpxtZY6BZQwIFeCtalb9TPYnNQjw49oGZ/UdyMzD6mUBGK2Gb3JGxO5L93dcEAe1lI4GvNOtkfiJArM4U7dzfUa4N0SD7r5+fPzrYdW6xsiaYMS63HA5DW7tzLkgk3XGwKwI+qjwdYDXT4aLzJnn+IksRFp8emafHrsOUa3nXNdbzrmgBaWlpaANX6NysGBWmygJZE3bImDEE0NvAG0i7ssRVDjnU3TurSZ/4mKQnfJUsW0Haskf0IoBVVtbQE/fgEnWY6YiGZBKajLDcefHzyASP3A41p/UPqNCYoOnpsii2szIpDSSCvcSfcVB4F/6a5qkM43/B0QljO35Cv4p5Iu+u6LIik2OG9myUf3WVVVk20RRKmO/La2vTM6PLxyWYtjzxmwVX8iXlS5NWFJKm1vawY8WNYPNzDFOuW0TLDlUmSrAjZKDbKHa2VvaJN1A8tQ0awMoYuRTKjxzKQw2mm7nhrsvsl27vA2tQ4vjlWMddv+HQt79DvTeqTIXAjAzol7OTjspKzICFLoB9TbeL53A/NCxebF/s6ctFuk6fMLNDeIySfyzzQKvVE1fHkg60/qHpEkgiycSUtlwITC7D3TQ+78v3cGWO2H3PJ4JGqHQvUcMkZlRC7Te3Ixl93dduSqIflqJNcEAnk62T0q6WHy7+xVqNaNpbr798x2B6paftzNGIg57MWREfehssI50Bt0JNA+OCQQeNU+t9NYM0ELVJI47uOpVYZeVYvAWC17gPb4sUPsQrI3T3uu90/JcpICjKRTe6NqNxyJW5SDztB+41fhzTiBWgR8vCaQPDLy0sbKCAjivY43fYWDf6C9rQ8p5FSnLi+fqGfxOZNkZDxrL34w6yYk9sCvBAi28coTx4PBBJOq0qxNEBEIp9kbCXCm3K8b3ZERbkMK5TgiqBI40fx+rxEb0nlyEIsTKIzkY/zZKi5YyeaZaHF8tYCdaxozcuZCHO32Z2M5VnJG1DLtsRtVli4I4Av77F2VlghJRb1PLBuR0CGKLGyMd5cZjDF3H2F4hI3cst8g0DdeBX3556h9IIxd5VWJhQ72MQ8BNDmROHQnkmgBbD+bsONmQJHJj50ckDozpHOacJuVSGoEc8UfHHjSyI3tGfDCWN27FmCkr9ZYKGFctXuXigPjTUtWldOoteSjO6eenf8mXwPRMsmPOyZUWxJIVYbmCMHJVZCf0PwRfN6bHiw4hImznLi124x3Ch4O88EX8V+utn0+H8JDO5aVZJ3ET74dzJ2+0wbYgAa9xFki6BHOhmXMyiMDJZV484hJS9nG4GrpQR99EG5Xb2Gq1HdRWcZ3/4+QP6f6yiTFmiMuUEadZAyle5WwrTMVKnx+hND4B0jk4+SxrEzpAbYOZmJPCiyW9lA8WPgjR3o/WFSPIlbJPakhx07nbFhgWTYgZSrsOeRyBfjUf+14s+KKJPx8+xGARAqJYO73MqDaCByd3H7DWJKztyY0pPy3W6+nIg9JdCxmOXHJjqjR7Jo/xBNIBuveV+pCOSp80OfBHcRFmSZGklmhC95UijWHHsEEbwSA44a7NcfJ0Wiwfw+NMPw8UbdxJV78jSVGUZSrPXvdXQnYTXHB8HQrM6rC5PfeXNnVXUJACIva3AYIOVJPO4tw18WNZGV2/cKqlaPt33cs+nfUaHDjgVmR90/wCXjqJZiha9oN/lhQTRNWL8UTob17DXHg7UtxSuC6RxnfO58q8zVQXjxZs82QK0Y9LZ8iYrQo0eC5nG07DI1Mq+yMX9VoWsggbW+2oFw48eKWaSVoZU4klmU/iJGZQVQISShFFePiuOCRlOzuNWunGS3wT5vT5so/iHalkCTJErKUYbFUyztXuF7gVHPBAvzqj08HJBixZWlEbF5ZL7Mccdlu1jjlhbX7lAugPkaB5HWsjMj/DYUTxYoZrot8gM24/0r7S+0X5PnW46D0M4+OkO5Am0yB6HvkI2k2EsovB5IJv7AaST0xu9zoo0eJV09XfbYh6f6UaFt8bF4gVkGN47ZNoJmO5t1bTd3RLXyA2qOK/4hmVNwhZ+7vYcOw4Mj0PZCtWB80v2GreHMBJFIxQt25WKo43uo+vuMz+5SLOwH5PHGi2fNCCJUKtiUm7atyTM28piqBYYePYALJJ4+eWLcpWZ7UnGgtMe/cHnK2LGIm/PyFPa/rAUkdzJbdRWwGKCrWgB8jQWaDcAsNqXRgoZgNkJfZJM3H5jsC5twGQKDfHLcp3jVpshjuc93IA3e97AixFskOiWobaQVDEEcEazXqCdkjZpt65s7WwO9TFEBtEfn3Kw9tGiO3zqqjrfl7773OJysrsnTraJnmOSMDGUdjtyAqAqnhnUXtZj7jQ8ncKoHQj1dgQQ5brjNuhIVk96uRuAJUspINH/ANNFOpZ8GV07e5QZcJjQHdTuv0lSte8Dhg3JWiPFDWR110oc9uVv3OWpLluLT49M0+PXQRGt51zXW865oAWlpaWgBa0vTfWRxsZ4oI9jyBQ0hIJBF2V9t838nWa0tLKKluNGTjsav0llmZZcaZWeGQF2f6miI57ilrC2QNxokixzeiXp6aSOR8CcKZYyRGhO5XPtYwUhAffS0S1LQ8c6qdR9SxnATBw0a5CrTMEpmoCk4O5+RuJ4F+OBqz1bo0s8MZcCPNgiBKXckqXUYVFHtkUBjVcjknxrimk98X+z6nTBtbZsabo/W6ZYpyDyzwTG96sqFbLIa7y0N6DitS9U9HtLI2TiOuNnqpaWI2El3eZIyb2hyD9h8HaQdZnHz06ljP3FBmUDuBfqP9Kzp8LXsVo413MFv45Nels5lkgiyiXG5lxpgq9sg+9bCAuA3N3yAV48nSKTWHv0K4eV9ehc6X1H8RDPE2KAQf8AesVgbvz3ohV3YJoc/KmxTBug+oMHF2dmWZWDBmDudg2ncQfaOTyK+bOtl6n6KZzCInaCWMlw9g1ur2MWp2iNGufaQQRxehPWOhYk1vlY6q3biuSBnZpGLbdwVBZsmuVvzfjSXisS26I6ZedKSSv1feDPY/XJVmX8QAiOtRZWKDUZev09yhiAUNeePIOiWT14RiaGd/wuSyhd+1mx8hWNmQqB7VZQBYo88gm9Q9IkjSNlwVbIgYlZoZGUyA+LVCoJUj4u78eDUy4sWXjWsS5Ixyfy2MiTLdAwqeOLN0ab+eT0KotmedX8D+qHft1Kq9M34kfcxIpVCCISRzUy/mDlQ+3be7aANwHzqpmdE7UIkjzJ4XsKY8hW27a3cMR4NKaog3qPqHXIEEGNNiZOPFG7GQW6EhlU0vNm2Uvzf6fcEentkGIL0/KjyO+Bvhnde8otlCWSEIo/Nftp4NpZxl/k4q1N6k0+S+pXyOkdSZUdcyN/7edrWqxEg+3yPaLv+n40X6JjZe2Lv9RKRIm5Nqe3lTIts1c8EFeOBx86rYebnQQFX6UShlc8BW/zCWKqhB9vtIFcfH21JEiTOf8A5QVbajKJQI7ZbNgOa28i1qiBRHwcu7WfIHHTK/W3vsFZ/UkPbeJM6NmkkhK2i8MpdqCIRQZtpLfqdCp/UU8gEAz8KBlZ1Lp3GflnvaAtKOT+tNq5Ni4sWAkuRFixh2DqRCWCl1JCAKpJYFKPhf24BAxddjlAvMwcZQVsRY0gcgbeFBUc+3+TelptWb9TZxd1Zcl39S30z0rBmEd6bIyp1SNtm6lNsVdUZgtj3JIObAYX51Z/3WKX8MI+XDo+PjbiwY8KJJLAH9h5H3LHRCDpuLLYjzcmcGMAbV/D8jtqqLJsAJcADz8apQYU2KohU4+NG7mVJSe7Io+kg2qgkBqtib2jWKpG7Vyz8NWqKPlCEOTBhQywSiLCQ9mVQsgkkG5m5dfLOtBGAvgXZBvWel6XBn5ZlbKfMLWdiqY0UiioaiQEN7fg8+dF/T3pjDlSeaZvx0hO/vSBqbbQZAQSpNH7nx9uNQ4/VBJkSQM4EalSYcZKKlLA9wAYm/O0L8AmtSVSKb0nbHwUpW1e3f8ABNj4So5h7O6JjxGAQkewlaaQMA5PDfr7xt512FSxjx4tvb9xDUQGHt3c2RHCCasn3Hjx5twZDNBPFHEllbWOmUBvBSZqpe4KI8AlSD4J0TwOnriRCSdlUttSWgPzJG9wjQC7RPCqvuf3X9zOKc22zs1RoR0xWQd1jpiLGvZdUYPvaUqdhWMmmIukjUllA4L76H3NSTqqypHuuJAshLOgUIRuQZDBmNGqUJQZRbL4rTuo9UY3Gr9rYh7hd9yRBiqdyYcByFOzsV7OG+2sRNm/7QkGJCWSEFppZpPe7bUFyS1RZUptvyA36UGcde2EuZyuTWXlstywmfIaR4j+HxmZI4dy9yWXkgsOVmdiLdh9QXzdW3ouRH1GDJhybE1yzxMoJKMBurk32+ChHwAvjaNCPUU8kf4YxDbjIA0DC9rNS72P9khobk/QH5szesOq42TDDNHS5JLrOAGDMCAQz8bSfK7gfdfOrRpvFvr0/sk5LPdzJ65paWu84xafHpmnx6AGt51zXW865oAWlpaWgBaWlpaANB6O9SrgzGUxmRqG0bgvizRJBoE0TXPGp+idRycrqizorSTPIWIVivB4I3f0qBx/GsxrWem/Vf4XFkihRvxMxMYYVVPtW7HuLUNoHAFk83WoVIYbSy8Factk3sM63hdmQZmE22IyMBtP+S4JtFN2yVyr14IHnRk9bxshIbkSOXaXaJU24zF7LRsAb3/lx15tm5+dcTpS9KxQ2Q4lOXSGBSNnbU2zO1WSD9O2qIB5oazPqfoBx5N6e7GltoZBZVl/ts82vK81dX4OoaY1HZv2fUtqcMr5roeidJ9VHCaFMl2fF3HsZA90kRHJhlO0bil+4AV7ufBo9m+nkZYpcGV13kMOy3dhJLMllC35YtidyEBa4HzryzonqsbTFkqsiNVlgSG2hgvcq2O3itteBf31pulpH0+aN0ny1g3u60yGD2BXYMwOxmZSRwLDbR50k20tMln8jw6xePwaDq3T4+9vlHbm9yLPEwQy7fbtlBBXduA82wHN6Wf3N3dnxDK17GlgJBO2gNwRlkIux7lPn7agf1xEyqmQsSxSgMsgQiOT2kEupDU12NrDmlPHxczvTKSESYzlFamCqQRS7hXaYhVsgH2sKNmjuoTUbI6Y1Vs0RY3UsbMxDG7RO4ZdwnAZlI4G0bQRVt8c/fk6z56BFHOH/DECuTB3XWwea7BJQ0L+LH7aO5sDmMTSYi5UQUKwADToVQEuAKYKOaKsf2GhfT/WeCjXFNPAeF2k2BVAC5EJArj6vjWRjK11cdThdp2+37k+N62xRURd44ywtqlX3KSVJZ/DC+b+186oTvh5MzK2bPKLJ5mUW26uOB5H9ooXxWi+Z6gjnREZ8XI3uzFHZPgbFauQG+oWa82PI1Hm4k0sRiigx4n3o11wARXC9sEGxRo/1fN6WMrYV0NwlLzNJ/I7/wD5DEXkB8xAuxUeQvs5YjYI6P8AS11fB1aEcWDT42BbEe5wFRR/cCzsSgHBoL8X86p43RMmOFGfKUASgXHBvC2rU5aTleRtoCudUep4cKxgZedJQZiqgqhIJUtaRKWbhjyfHNfOhSbeXf6m6YRWFb3sgm3Ss/IIjbJx8XuF9scQ7sh4fks1Vz8qeN18aBwelI4ZlJWXOlZLtgu1W+L3tR9y1yWFHxdauYPWYzOG6ZjPJW0maUsEU/TTO1uQd1efJGrPpnGy8qR/xUjwGPciLFGO4CADYZwwC0p+n3fPFc0WqLa2XfzIuUG9Tu39f4LEWK8uWsWVKEglj2GKBpI1XeSib2BBYDwAQFPyOK13C9FusrwQyRwQcdwQnuzmjYMjsuyJqsDliN3jk1J1jq2JhiRXlCl1K9iBu5KzFjZklVmdmoAe9hRHFjxnpc/NnhUmSbEwwpZi1b5GfuNSlRvfeoIBqgb0yWl52JTq6vh3NDm9UxMRlxIUfJyGKtSPRZi1B5pbvdwpN8Ch7Rxqv1jqLSqJWeOMpSzO9MkRaNleOAgUzMycnadrgcn4B5uRjYcWxo2jiagIlYDJmAJ987DiEMkiEBbDbf3Ax3UOqz58qIq/pFDEvtWwL2KPk1Z/c6FB1Xq2XUm56Fbd9C11jrJypFx8cN2S/sU/5kjkkCWX+6Vgea/89HMfpMbibAw2AnCL3Hb/AIzKRujQn/KAIAH3JZTwb1RbJh6Z+Wg7uUdvddloRqQpaOPmxJ9SlgapuOaqbrHSfwXa6hiyb4pGoo5JdGIJKsfLoeafg+L551TeyWFy9WIubfz9BnTOuJFgZWDlAo4VgitGSQ6m1APmNwSRZ4onnWMOifqfrf4zKkyNmzuEHbuLeFC2WPkmr/nQvXTTjbPU55yv8haWlpaqILT49M0+PQA1vOua63nXNAC0tLS0ALS0tLQAtSQTlGVlNMpBB/UcjUeloA1fRcWTq2WPxMx2qBbEABV/tUcJGoAJ+AK1ZPX4Eynxli7mEQIdo+tqNiUEAkMWo+0WQoHybxqyEAgEgHyAfP7/AH1r+heocXCxGZU7mZIrAMRYjJJHO6h4oir+bI8a5qkLevRdPU6Kc7426sEdf9MvjHcu6THYt25dtAgGjuH/AA2BNEH51H0X1NNin2EMhrdG43RsAQ20g/BIBNVdaNf4fzSyzvEYzPDIjd5XY7ABb9xz/wAptq455sEXql1L00rxfiMJmlhq3Q0ZYjwDvCjlLNBvmiarnRqV9FT698xbfqgaLpXUsPIQxAbUdizYr0KYhQZMZ/CysSVVSSFF+BwXR+nZMRpBjS9xow4bGlJRlIAZ2QghX2ttUEVuJ415yprRvpfrHIgAXcsqAghJl7iim38XyttRNEXQ1OVCSzB46PvvqPGtF/EvmbX/AOIM+M9ZGPNjjcthQK9lRNVgfCkcN5vWiHUcXqEDZc2NjyRoyEsSqbQxIKSuRYPuHFn6gw51kOnf4iwbAHWeJrU/lsJU9is17ZiRbSHcQFA4uzqy+fiPATA2DvII/OjZCQkP1FQaLb7okckrXzqKcoY0tFcS/UmHIfRvTclOYpIk3OqyICu0kgEszWHUFWAu/wCL1fxvTGCHiMDHeu1AN0jROVujIAxG5ifB8bAa8g5yeSOaNIH/ANnuoVl2LK8ZMgJ27Co4W8gkKR5jP21Ti9GYzuQsLAbqAGVHtH5giX3Hk/RJf/iFeCRkamLSuM45vE3kvU4MSUfn40SEjuRsFIYWXAW252MNpJ3WDxXzVn9YdMxkPakx/hT2UCgnayXSIXI2kX5B5FnxrOdG9O4avuWCBgqb7GUXkFrIU3LQUG3jQ+eaIu71XbpeBinb/uqvvq8iTvmlcm9qcLRiZT9xIPJ4IpxvhMxqXOwWf/EH8VYxMN5q3hncqiDjcCSQRv2pxdGlHHnXOudcllhgSXKOMZaDxY6tNISLrtMpJUbSrFRyS7Wea1lOrepcRk2F5chAKWNB+HgX2ll4HuYxu7qLsbfjQnK9ZsvtxIkxUBJGzl/rEi27ckqQKP8AHjVOHKTTSt36/wDBHOKVm7998zSwY8WJF3AsWNuUMJJyJcliUjl/LRbVLZSVc7iCaI0L6x66CO4w99lr78zb5TTb12A+2KtzDgchvA1jZZSxtiSfuSSf9Tor0b0zLkL3OI4QTcrnagryL+/IH6bheq8GMfNUdyfElLEEUsfHlyZAqhpJGoWTZ+FG5j4HgWTWtcOmDDxppMUGeaM9uaWq7IIIbal7gVbaO6PBB+CNd6X1LHt8XELxCRHQ5BA3yA806ke1QB4WjwSKujB0LNl6N1ApkgqON+2nBVgaajxIjA+OP4I0Sbni23LqbGKjnrz6DocGPM6W8jX+IxVJDAXuUHlJK8UCGVj/AMw5+M7D1aV4PwzZBWAHeEbcybh4raCV8n9NV83JHcl7W5YnZqXx7dxKqwBrjjjnVTV4QtuSnO5cOGl/5yHi/pk8/wBvKf8AXxxrv4FKvvx/ttlv/wDHWqWlqhMunBT/AL+Px52y/wCn0aqzIFYgMGA+RYB/bcAf9RpmloAWnx6Zp8egBredc11vOuaAFpacE4v7aboAWlpa7WgDmlruuaAFpaWnKLOgDY+mvWUeH0/IjUMciYPGAFAUBwAXZ/JoAAKK5vmtWZelDpWCk+/dlTsAi87EVCCxI8ObG37cnWEvnVvqXVpshg00jyMBQLG6H2HwNQlSu8bcysall68jTw5MPUldsiIQyJTyZMQ42lzvaSMEb3JfgjwFA0K6x6NyMf3BDJEaKyR+5aYEru23sahdHx+uimBkww9FnHtMuQyp9Q3Da4Y+3yFpV8+d3HzqTp8E+D0oZkcrxs+QqoBVVse2o8WeOfPC/bUk3F+XrazKNRks9L3MVpa3kbY+Ti/iszG7Sd1Y+7jkqze3wENg0IqvkkuSdDcf0tizqTBmAMAntmQr/SWckr9KqaG4ijZ51VVl+pWJuk+Rlb0taNvRDlSY8jGloWQsvNbnW6IF0EL/AHog1pTegp1DEPjuF3E7ZlJpXaMkXVj2lv2BPxWm40OpnDn0AEeQyhgDQcAN+oBDUf5AP8ai1qW/w4ygeDAw99Msy0djKhI+fLADj7/bUuF6TxRIkcuWJJXO0JAN3J7ZFyN7QCrN+xU+dK60OTN4c2ZKtE+nemsmcbo4XKUTvqkoGidx4IB44v7a0GJPiRZH4ZMTc5k7cjZBDstFL2KOFYMsgv7Eea1T6t13KizSk0hHZloovtj9rLZCfSb2hub551jqSeIq3uaoRWZP6E+H0bCx5Qk0wnmDKpRQexu3OCGkHLpwptf7iKJ03L9QZMOcnfURiKkEe38sIRQO2qdSpFt/UP8ATUnr/okUDQZOPapkKX217VdSu7tm6Kmwa+PH7UfVXqZMyPGpHWSJGRizBhVgqE+aHuPPi6+L0ijrs3m/2HctONrfcs+tumRYmRDLi+1JUEyjcrqrAkMFPNpY4v8AbQfr/qCTMkWSUIGVFj9i7QQt8kWeedDL1zXRGNrX36kJSvtsLS0tLTii0tLS0ALS0tLQAtPj0zT49ADW865rredc0AFOixtIJolXcWjZh7bI7f5l+CRwGHH3Ghh0S9NZ6wZcMrkhEdSxF3Xz4Iv9r1H13pxx8iSPkhWO1iK3KeVevsykHgkc6RPzNG2xcIel+nqyZE7qrrjRh9jVtZmOxQR/NivkDXP9vY77e5gxcbATG8kZIAAPAO2z9/8A+6n9IKXjzYQfc+MxAsDd2yHr6CSaH3Xx58azd6XTqk7jXslYOnruMo/Lwow1VbySSD6WUnaTV2Q1/p+urMXUDmQ5IkWNe3GZIgke1UO9C4XYvAYWOeLI8azGjvQWK4uawaj2kX69pIZwDS2O5xYI58nSygo5W/qbrvh/YBkaLel4kbIBkrYiu5sBh7VJ5U/UB5rm68aE6N9DUxwZM1Gu32QfdRMp2kWK8LZ5P24PI1Sp8NhI7gTXNd1zTmC1pus+se/gQ4ioVEbb3ZmvcQu1QoobQBf6nWZ0tJKEZNN8hlJrCNh6n9SwyYGNiwm9rdx6XaqnaECc8s3kk8j7at+gMGP8JnTSeBBKm7iltRX8sWoAfbWE09ZiAQCaNWL4NeLHzWkdLy6UOqnm1M2X+GvRkmOU8n9GPMoscAtG/ub7AV50v8J+lRz535tbNjL4vlwVHwf11ksfPkjV1R2VZBtcAkBhd033GpOmdYmxmZoZGjZlZCVNEq3kayVOT1Z3CM0rY2Lfp1QmdCCRSygXxXBoc/Yn/wA9aj1FhRYHXQQdkTlZhYP5XdB4IHNKTf7awGpcjJaRtzsztxyxLHjgcnngcaZ07u9+VjFOy+ZpOv8AqGNusSZUa3GZd/t43CgGZb8E8sL+Tql6066ubmyToGCtsA3ABjtUKWYLwCSL/wBNA9LTKCTTFc21YkeZiACxIW6BJIF+aHxqPS0tOKLS1ZxMMuGNGlFkgcAnhQT8WTqtoAWlpaWgBaWugatt0mUOydtiy1uAF1fjx8H40AU9LVwdGn/7mT7fSfvX2+/GmSdNlVSzRsADRJBFcXz/ABoArafHpmnx6AGt51zXW865oA6NaL1F08ti4uV7R3E7TAMpO6PwxC/Ta1wRYr5vWc1ovT8izY82IylpG/NgNqAropsc8neo27QeTXBIGpzxaXQ1FD051T8PkxyEWt7WBANq3tIpiAeD88a56g6V+GyZIrBCm1IZWtWG5SSvF7SLr9dQ9N6i2PJvVULAEDeiuBfztYEWP21popY8nCiOa0kYV5ViyAN1jbvMYjAFjdVt9zX3qc5OEtXLYpFKUbczG60ubjnE6eqFmEuWRIyUQBEvKeeGLNzY8VX306LAxcX815mnPmIRoUBNWHJewyq42Mtfz5GqHqGZJWWZJmdpNxeNloxm72ivaVJJIoDweNGvXJJLAaNKvfIH0ezoTF06AGx3pZJTyKIUKimhz8t5P8aBoLOjXqx/zxCK246LCtEke0WxFk+WJP8APx41SWZJCLCbBeOkZHvZ1N/0oGFV+rjm9WPwcVXum45b8kUAfBvueLrzWicPSIsaNJcltzSKxWEAhhVcuT9IINggG61bi/xEnaQ90qYmjELJtO0oLpTRujfPP7eNI6jeYK4+hL4mZmVY9vtZy36qAKv/AMRrjVfWsh6Zj5kMzQRtHOpDKN35e0eV5FliOQAb4Osxk4rxuUdWRx5VgQw+eQeRqkZqWBJRaItLS0tOKLRDpvQ5ZxuUBYwQpkc7Y1J8Bm+NU8eHeyqP6iB9/PHx51ofWTmFlw1GxIANy0Bch5Z2NAuaIon48VpW+QWJYfTWIm4TZg3pRKovtYeDsdiLN+OORzqOL0zju6qmYhDUxYowCqdoG4CyGBJv44F1fGZ10HWaX1Nui31TpjQSFGojyrAgq6m9rqQeQa/8weQdU9af1LJ3ocHaqqDGyhbSwRIeWY1wQR9XHHng6Ht0ZOakPFeVjujY8Cbk8eB9/j5aLujN9gRpaudRwBERTBgR59l35qldvuOf3+2qg1oGv9KzdjCnm3su6WCMhWQ2N25t8bC2Br4/01F6nxok6lkdxSisQ6qy7T7wH8Q8Ac8cfPxrnVwYulYiFWHckkmBaNQCB7fY45I93IP/AC/ppes4GeLEyqG2aIKdsaxqGTjbwbfgj3EA8fNa5o/HfrctL4bAkjHugRwDzUtE15+4P/TQvS0tdJEv9DgDZCWAVW3a/G1AXa/0pa/nVjKnsQTMN1h0f6fKkmvcGA9rr5Gm9LXbj5EtX7UhB+xlJJPivojZfI+oeedR4x3Ysq0DsaOQfcA3GxH8lB/ppeZhP/tmO77PHHxj+LBr/wCnq6FXX8cnVXPz1dVCptrz7Yh8VwUjU/wSdUdLTGi0+PTNPj0ANbzrmut51zQAtT4WW0UiyIadCGU+aI5HB4P7ag0tY8gGPUuIokWWL/KnUSLQ4BP1x/NFTxV8Aj7jQ4TO6rHbMATtXk8tV0PudGOj5Ec2O2LIVRtxkgkbgByADGzfCtXk8AgE+SQNkZ4GeJkTcCQdyAsD44Px9x/rpI/+XyHl1XMsZJyHiihaJ9sPc2fltfuIZgeOeef50NkiKmmBUjyCCD/odW/9rvfhPBH0L81/+tPikkyGESohZj5CAN9yS3kKB5J8AafEULllz0rEFaXIYArjpuFjy7HYgHBogncCa+nzqH07GJsyPuKZNz2w3UWJPy3xZPn9dS9YzEjhXFhJZA2+Rz/W/igPAVRwPNmzZFaj9J9R7GXG1EiwCoJW/BFkfAIB/gai8xlIeDykN9U5ckmXKZOCGIAsEKo+lRt4oCvHGhOtJ646CMaexKriUs6qN1qtjZyw96lSACP7SD41nNVg/KhZYZb6dnvE6lHK0yk/bg8Ej9OdaT/EfGPehnLSP34lbc/N7Qq0p2gEDxxfwfnQX056ekzJ1jQUCRuYkBQLAJJPH8ak9VdTMsxTkJEWREJ4WiRQ5PwBfJ8ccVqWHUVrXW5RX4efkBdLS0tXIl/oigzrYLDk0PPAJv8Air1Z9XAjOnBIJ3nx8fp+48fxoVCfcOdvI554/XjnWl9XYTS7MxSHSVR3GUeHQKjbgAAm4kEfJuzRvSPEhuRl9S4sBd1RfqYhR+5NDUWjvo7owycpQy7ol98vJFILtiR4rzfjjnzpm7IVFn16ojyI4VPsihiUCqAJXc3Fmib/AJ86zOiHXs3u5Mr0AC7AAVwAdq+OLoDQ/QlZA9xafDEWYKoJYkAACySeAAB50zRD0+gbKhDFwDInMe3f5427jtBv5PGiTsgSuwz65YRtBijafw8YUlQ62z0xDKx4YcX+/wDAf0Xbk9OyIDt7sR78XsZpSAPei19K15+PmuL0K9WRyrmziYsz7zZbZZHG0nYSv014NaJ/4dFlyzICdkcbtJUnbJWqIB8k/oPt5Gudq1NNe5TV5smV0tPnK7m2AhbO0E2QL4BPya00a6SYXz2CYcEYILO0kzUeRdRopFcGkLeT9Y1D6fozqjfTKDEeaHvG1SeQPa21uTXt0U9YY35WDMCCJcWNTtTYA0ZKFTxRYDbZ+fPzod6XhDZcRZlUIe5bbgD2wZNtp7gTtqxXnyNTv5QBjrRo+R503UmTOXdnPliWP8m//XUeqALT49M0+PQA1vOuamZBeubBoAi0tS7BpbBoAjB1ocbq2PNEI8tX7igqs6Dc4UAFVcFhvojbfwDoFsGlsGlcdRqdjT4vo6B8aSf8dGFjZR/lt4NeRe4Nz9IB8HnQ/N6xFHG0OKrBW+qV6Eri7ogcIvjgH73fFCNg0tg0mm+7uNq6Ij0ga1JsGlsGqiGw6B64hXG7GXjrMqD8rgGrvcTfg1Qvn5v4Oq+RidMT3LJNJwCVNDnzQbg/pVHz5Fay+waWwajwktm0U4j55D/W/Voeo8VPw8IC+1eCWHJckEm7uueATVXrOE6k2DS2DVIwUcIWUnJ5ItLUuwaWwaYUi0f6H6g2r2JlRsYqwZSObokOh52yA+D44AOguwaWwaVpNAnYMS9MxTci5BEdtSdtu4K5C+dp+Bdjz4Om53W1RDHi7o43C9yz72IHIYgD238D+SdCdg0tg0KPUCLS1LsGlsGmAi11Wo3qTYNLYNAGvznwuoJ3XmXEythLrsPZcrtVVQLyGI5LWxNEkaj6tNj4MD4sLLkSSr+bIUXaL2shiJG5TRIIvzzfxrKbBpbBqPD6vHQfWRaWpdg0tg1YQ0HTeqY8uE2NktIjI6vDIqhgPIZHXixRJBvzX8yw5eNhI8mNkyyZTWiUgjRUb6iTZLN9gDX76zWwaWwaTQYkRaWpdg0tg05pFp8enbBp8aa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REBUUExQWFRQWGRcXGBgYGBgaGBwgHB8ZGB4YGBwZHCYeFxskIRoeHy8gJCcpLSw4Gh4xNzAqNSYrLSoBCQoKDgwOGg8PGiwkHyUsLDQwLC8sLCwwLi8vMCwqLCwvLyksLCw0LCwsLCwsLCwsLCwsLCwsLCwsLCwsLCksLP/AABEIALsBDQMBIgACEQEDEQH/xAAbAAABBQEBAAAAAAAAAAAAAAAFAAIDBAYBB//EAEAQAAICAQMDAwIFAgMFBgcBAAECAxEEABIhBRMxBiJBMlEUI2FxgUJSBzORFSRDYqFEU3KxwfAXJTSis9HxFv/EABkBAAMBAQEAAAAAAAAAAAAAAAACAwEEBf/EADARAAIBAwIEBAUEAwEAAAAAAAABAgMRIRIxE0FR8AQiYXEygZGhsULB4fEFI9FS/9oADAMBAAIRAxEAPwDxcnnXLP66nSVRwQDyf/fjTxOn9o/6/r/7/gauQu+hV3aV/vqaeRWqhX/v9tFfSvTopZ/zQWRBvZdyoCoI3bmYggV/b7vt45WUtKuxopywBLOuiyaF39tevdB9KYsW+aFe9IjSBRId0dLu3bd0O0sFphQb+POuvOsSTRQxQRPteUGNgR8xs1baUkKSFofHizrnfiVukddPwkp3V8nmDen8kbbgmG/dt9jc7a3Vx8WL+16sYvpDMkvbBIADRLDao/S2oc/H316TvkOwq53hv8oEdoybd7BbohHjJYcj3CjwQBc6aN0NbFddqSqRZ3RqP6B/3kJAoACxe69w1Tipq6PNlOpGWlxszzXG9BZTsVuJa2mzKpBDEAMNm4lSSBdeTWrcv+HEqFt+REFRQxP5pNXR2rsBZlHLL5HzrYPIgD7hGCz2jLexbvaNlG8eQk8f0NxxQtYiI1gREshIb3EyLtJWlNgCaMfSo4dfN7ed1Pci/EvbBlIP8P1kYImV7yGIDR7VK3tSRWL7ZI2N8rZFeDRoD6i6OMeZxEzywqQglK0rNQLAVYHN0Luqsa9Dx4FOXjb1/LZXmNGo3TgEqqmonPh0+k+QB8xxdVTKMjBt4JIkjEYE8YYldpjc7clRYAI96gCq8hVKWtp8kdHE/wBSnbdnlVn9dLdrf9Q9EQZG98RwuwKX27nhtiQABRliPHKneB96GsdmdFliXc6EITQcC0Pnw4tT4PzqqmmOpJlHdpbtO2j765Q++mNObtLdrtD76VD76AObtLdrtD76VD76AObtLdrtD76VD76AObtK9TQYrSMFQM7HwFUk/wCg51p+k/4eTOy924wSV2KN0trRZSL2RGjf5jL8ffWNpA3YzGHjmR1TcF3HyxpR+pP20V6r6Oy8c+6JnQgMskdyRsp43K68EfvRHyBrY4PSo0jkjx4lkIXbJJuUJx9SSZDcUfGyKrJIsjVtBHjY4ZJmMEo70IY12W+kolNuDjlbb2+LGoyqNSsheIuG5WZ5ZNC6MVcMrDyGBBH7g8jUYb9deydO6yJE7gVo4wm6PeAHcDbbttACRDm2HLgAf0g6rJNFPvleGOSNuIEaNO5KwHMzkj8uMXZ8eBzZGqan0JcdczySzpX++tzmdCxJ2cwqVRTW9d20cbtzL7ttn2qATuv9ieR+jcV4iBK6ycbZDyh5s2AKpVokg8WP1rHUSKRqKRh7/fSvWpyf8PphJsSRH9oa6dSLs8gqaoC78URoW3pbKH/Z5vjxE58+Kocg/fWqpF7MvKnOO6YK3afG3665LEVNEEEfBBB/0OlHpxBredc11vOuaAFqSCXawPx8j7g8EfyCRqPXdYwPU+h9XiEQkIIaEKzEooW0XawVnDCpIfdXDOQBYF0WkxpGZVB75ZPxMMjH3E8GWM0PeGoj+V+2gnS8v8ZhR9wm5PyC5J9ssQLwt73WMblDKeOADfnV304xYNjo7FsbbkYu4je0ZA3pS3yAD/8AZxryrJ3XM9WlUcGnyJcGCHttukKouwbr5KliYpl54aKyp4N0w/crCzBG2q8ZLKAwAKQ5BNNfgrHLYPzYfgilGh+fGBIuQsVwOGkA3AKVexLD8XRp6oUGNaleUQsS4kkx3QM1t7ZI2pd9qf8AMhoKSp8U3FWXpSs7M5/8nRvapFb7+5WyenGbFIjQJTyI3vFY8u4Dz5WB2Ug2doNEAcaqYOO8sRyYve4Cx5mNyu4p7RIjCqfxz8kKQbOjPWpniBMZLlVtio/LlgWwxO3/AIyKdrHyRdCtp0JwG/D7TGoVZAe2zncMmNgAYnagvcT4JFm6+QddsW2ro8F6Yuzv32hvSs2OXNEgQStHG8iQ1TSNzYaNj7XtaeuG4NDQ3qWHHJCJHMm1S1SBAs2NZsdxFA3wEng8UbAqxZzEhkiyppYF3l4wgeZSNu5gjrk1yrIPbuIBIK3+kAyhJIV90M0Y7TIy7pIwBTdxf+0Yx+ASWXdYsc6nD4pHRUemnDp33+xnx1LIgQvP3JImlS8mCQclUYLRr3EXfvHNUdFMXreRJEXjMeWlHdsqLJAoKbQCpBQHFNwpO0XqbBxZFwjtlGOolmRWTa+PI77OWoHbFtXhjW0mq+NZrOy1SRo83FEMvBWaABWFf1AD2Sg35/6jWwad7dRqkbtY2S7/AKNB6fTBmEsjLGm6P8Mnc7cTdx197eGjDBbCsUH+taA9Q9BqLKTMq/JmjJQcX/m4/cQj9SF0e6fkDIwWhUwZJmmBPdcQyFYlOy9v9Vnyfv8APxmZMqLGkZSmZiyCqRZBQPF8MLK8GuftzrYXd2nzNk3G0YrZe/8AP2KGR6OyV20qOHG5CkiHcP7lFgkcH4+CPjVWT05kqLOPNVXfbYigLJsCvHOtqnq4SYuJGM0RNEkquskHcViX3AsSDyR8c1Q+51B1LqDbWX/5dICApeKw1EAbto2+73fwVrWxqPmO3JSsZzI9FZiJG/YkdZUWRWRWcU26gxAoN7Sa02L0dlGiYtgagDI6IOb/AL2H2P8AodbvreW2O8GM8mIfw8YjLTbmvy4IjUkbSrLQbmz8UNAuodej2yg5cZfcdqx4ibCN39MhO5RRNHk8DRCpJxTaCo3rcYlHH/w/lMhRpY9y7gVjEk7WKtaiUgHmqJGjfSvSePBMseVGXhmbtq70kiuPcjrHHIZBGQadT4+4IGrHVvVH4mdu3Hnydy3VFbtRlWH1KEUMy2PqY8i+fOqp6mcOWCRo8SAxyKzIpEuQ1MGJkfkgEE/PPOsk5ShdbmRbVSz27+Ybj6ikaN+EgRYUKiSeQ/h4fgWEVu7J7vncQf00Ixcky48scMX4uMTqQ4DRQIWjAO9QTagqKDea+Sa1SyutQ5GU4x8eTMdyAj5DXXNWEWkVeQBuqtEOnSzl8mJY4s1mhiMsKAJGjJINoIUgyhL5qx9+BwslhSCKV5R9B7ZjSwy7dsroo/3gntY0AF3HCv8AxTR+3m/jRPA6jj5mBZjCTIwE0JVhHOTTLIWJtEHMjBeTwTd81oVKJHkZM0T9p2VkAHYhJpl7aAVK3P0/p5Hz3pMku6SNYWkx8tBdsx/Nu4zPRqLeRtK3W1gp5GsnyYlJ3Uorp+CZcgz7FgYyxKymrCNK9e3g8JjITY87ia9xPKaVz3AzK72QdlmOYLR3kEHZjRncCyjm/kHVosaRiodmG1AqhHlZWDdoLRC46XVg1z9xyzGyEJLb+4zbhI0ZoSHgiKMC+3HHzZqzzzzyzqM5+Gnnp333ZnTsWMRv72CsQ4Nkov1XKNou2NiNfHCmvgQ90q7MVCVtTtkAfRykTA3bch2dT4Y3qxFnsGQL2txVnDs1o5Sg8u2wURVG1GrmiP11EVSV/YdvstFFkrZNhiAdssrcH9B4BOuerJ2sev8A4/wycuLPYn6YncAkY/drUEMbYAkjjmQkKPjaG8/IrrSFmL9yQEFpF2XuulBRfYKW13rTEER3XFa0PUz+SoYgkjduQkD2qoaQgAkBRu2nnzGfvrBepOtnHZo4woLWSNpVkYjaBQ27XjFLdfUZPjzNRblpid1aqpeZ7GW6vnmad5CzPZ4ZgAxUcLuri9oGq0emafHr1ErYPJbuNbzrmut51zWgLS0td0AaX0VlgtLjltvfUbG/tkQh0JpSfIHArWlx+t9qSHNQENbu0ZJs8gZEW6RiSx+vhfL0PpOhmUMXAwSIm7uZK2wyXwiAAsUo1yeL80QfnRE5gyJVYWFzFR1syHbPGChVyAGYuooAHb7z/aa82r8Wtd9/sd1PEdLNx1fpylAYSjE7ZsfdYp29zLYoBHW/NgG/7eMsElkj/DRLRQtLjb6sFbSTHcHz/bzx9GrPozqjqJME21KZMfwHC8h47W9jIwJUE+QB4OpOu9EKcmb2TNUbk0VkAZkl3eArhfctjnf+lY1bKOyi4zi4TI/T0kTRxSRsyolKHat2PIL9kte5seS9vPIJHk0dMzOmI1RNuix5GWPb7mOLPe1WYlidpPAPiiVFfInNLKg6gADuYw50FEryNpcfHI4J+DRvnV6af8gdr/eFlRlRnsiRRQOPLXEk0fBU3fC0OeOiLvlHg+JpcKWmW19xhzcriOZAsku5BaoEyTFtTtqwbwAQdx/5BxV6rvhpkx2WdHhZk3liZsbaWOySuZ4b4Bu1onwbOibNlSILJjCXFxlhcRtETKODulQEcop8mweDYoHVPKwEjhXNx8pVcEGKUiwRRP4fJr58BXA+4P2DUZWjdon4iLc1Z+np9CiS2PiY4yTJFGWmVZ4WEsfc3U3cUAKyvXHN/X45GiGZ0cdkE/h5se9xjJ/LBNcwzi3i3GyUbbQBAJAGosvCyIoIYZleEqlh5F7mHL3DvKOApCGzW5hYPxQ0Gbs44k2TSYE/P5RHdxJRVHYxuwdxANsAPgXwU07JjVknNrnb8IbL6XxZFxmCzRMYoNzxKZF3EsrMygEgjaDf9VnXWgy+32kycXOjs+yStynlbKygMvJNG75BNamBIgglix+6scUayPjSFZUYO5B2qSCCBxamvnyNQjreBMWDU9r9WVHUgIA4EsFGvI5Br9dbB+W7Mq69bVrrvvcd07oqz4rIuFE0y5JITulPY4A2K+73AEA+5uK41mepZKxgxvgLCxFAsZQwprJG4+a9utR0zo2G8WSFikLrIhiaOdQ4UqwJV2IVkujRF86ZjYsgZhDmBYrdtuQhaddoUEcLTmmHggEDxrIyWV6lJ4tL09QTl+rp27XcxYmDRps7kW4uF9ocMRuYWKofavjRqHOyliad8fEw4mYKHMKqw9vmOPyWofVQ86tQZEknTIUWeUBDLETFjNJ7gWIUtwUBV7A/5v0rUE/oaOUl8jMyZWEhTb2GB+ksCN7UL+1a2DTgLVaU8/v/AEV+teoYpoMVPx7psj2OscR8hmIYncOTY9o8ffnQjI6FBHj9zbK7s20GRkjAIKhj2/rbzXP6nWh6dLjwYcU6JBFkRM8DSTKxPG4qyxr7WkKsbsj6RzWg0UMc7PL2ps0j6p5WaOBTySTXwaFLfxWlhbTgJ3jO69+/7NV15IpssrGNqvtYw4oqR+AjGaUikU+5aBC8cn50zCpOoRDCiWRUjlSSCCihQ8V3WZe+9mmP9O3zY1FD6h/3LEiVe/JskXsQkhWXuuQZCOREBY2k/INHVZMqbCz4hLLFKXhaIxRC44hL9EbnilO4Hd9j40rvwxoL/c/f8o60IZhIxR5goVrUri4a1tUqP65FvwBwT8GrdBIMZkyMdjHJ7hK3ulSa5AGklUfRGATwQPivGrmP0+VZe3J22mh9qw1eOirwXavc5FkhR7gASANthzwExSSS7mhYsrMtrLkOy8HaP+GpsWDTKCbA8tOzWTnhKSmpIOdU6Yqq4MjgSKvuQEqy2Hjxsdh9O4kW3Pk/qVAz5qRsASwEahJSApF/0YsRrab43ki/uOaUnjYfYw4X76goGHdPKxLuAZdu475fcFDHgjyD4InPiVlL0ViCvIkZNsvHunfmhK1EqDyN1+d2oqr5fMdtPwnFq2jt16Ij687d+5O3ZCFgoJEjV7Y1bgiJF23x8H9dEOnYu2N2llBH+az0KBujRsEcEgfP1UbFGHB6K8rW6FQgCBbDHttQC2Pb3HJLbgTW0/26u9fyERVhjqQRkK6lVCSzWpihpxtZY6BZQwIFeCtalb9TPYnNQjw49oGZ/UdyMzD6mUBGK2Gb3JGxO5L93dcEAe1lI4GvNOtkfiJArM4U7dzfUa4N0SD7r5+fPzrYdW6xsiaYMS63HA5DW7tzLkgk3XGwKwI+qjwdYDXT4aLzJnn+IksRFp8emafHrsOUa3nXNdbzrmgBaWlpaANX6NysGBWmygJZE3bImDEE0NvAG0i7ssRVDjnU3TurSZ/4mKQnfJUsW0Haskf0IoBVVtbQE/fgEnWY6YiGZBKajLDcefHzyASP3A41p/UPqNCYoOnpsii2szIpDSSCvcSfcVB4F/6a5qkM43/B0QljO35Cv4p5Iu+u6LIik2OG9myUf3WVVVk20RRKmO/La2vTM6PLxyWYtjzxmwVX8iXlS5NWFJKm1vawY8WNYPNzDFOuW0TLDlUmSrAjZKDbKHa2VvaJN1A8tQ0awMoYuRTKjxzKQw2mm7nhrsvsl27vA2tQ4vjlWMddv+HQt79DvTeqTIXAjAzol7OTjspKzICFLoB9TbeL53A/NCxebF/s6ctFuk6fMLNDeIySfyzzQKvVE1fHkg60/qHpEkgiycSUtlwITC7D3TQ+78v3cGWO2H3PJ4JGqHQvUcMkZlRC7Te3Ixl93dduSqIflqJNcEAnk62T0q6WHy7+xVqNaNpbr798x2B6paftzNGIg57MWREfehssI50Bt0JNA+OCQQeNU+t9NYM0ELVJI47uOpVYZeVYvAWC17gPb4sUPsQrI3T3uu90/JcpICjKRTe6NqNxyJW5SDztB+41fhzTiBWgR8vCaQPDLy0sbKCAjivY43fYWDf6C9rQ8p5FSnLi+fqGfxOZNkZDxrL34w6yYk9sCvBAi28coTx4PBBJOq0qxNEBEIp9kbCXCm3K8b3ZERbkMK5TgiqBI40fx+rxEb0nlyEIsTKIzkY/zZKi5YyeaZaHF8tYCdaxozcuZCHO32Z2M5VnJG1DLtsRtVli4I4Av77F2VlghJRb1PLBuR0CGKLGyMd5cZjDF3H2F4hI3cst8g0DdeBX3556h9IIxd5VWJhQ72MQ8BNDmROHQnkmgBbD+bsONmQJHJj50ckDozpHOacJuVSGoEc8UfHHjSyI3tGfDCWN27FmCkr9ZYKGFctXuXigPjTUtWldOoteSjO6eenf8mXwPRMsmPOyZUWxJIVYbmCMHJVZCf0PwRfN6bHiw4hImznLi124x3Ch4O88EX8V+utn0+H8JDO5aVZJ3ET74dzJ2+0wbYgAa9xFki6BHOhmXMyiMDJZV484hJS9nG4GrpQR99EG5Xb2Gq1HdRWcZ3/4+QP6f6yiTFmiMuUEadZAyle5WwrTMVKnx+hND4B0jk4+SxrEzpAbYOZmJPCiyW9lA8WPgjR3o/WFSPIlbJPakhx07nbFhgWTYgZSrsOeRyBfjUf+14s+KKJPx8+xGARAqJYO73MqDaCByd3H7DWJKztyY0pPy3W6+nIg9JdCxmOXHJjqjR7Jo/xBNIBuveV+pCOSp80OfBHcRFmSZGklmhC95UijWHHsEEbwSA44a7NcfJ0Wiwfw+NMPw8UbdxJV78jSVGUZSrPXvdXQnYTXHB8HQrM6rC5PfeXNnVXUJACIva3AYIOVJPO4tw18WNZGV2/cKqlaPt33cs+nfUaHDjgVmR90/wCXjqJZiha9oN/lhQTRNWL8UTob17DXHg7UtxSuC6RxnfO58q8zVQXjxZs82QK0Y9LZ8iYrQo0eC5nG07DI1Mq+yMX9VoWsggbW+2oFw48eKWaSVoZU4klmU/iJGZQVQISShFFePiuOCRlOzuNWunGS3wT5vT5so/iHalkCTJErKUYbFUyztXuF7gVHPBAvzqj08HJBixZWlEbF5ZL7Mccdlu1jjlhbX7lAugPkaB5HWsjMj/DYUTxYoZrot8gM24/0r7S+0X5PnW46D0M4+OkO5Am0yB6HvkI2k2EsovB5IJv7AaST0xu9zoo0eJV09XfbYh6f6UaFt8bF4gVkGN47ZNoJmO5t1bTd3RLXyA2qOK/4hmVNwhZ+7vYcOw4Mj0PZCtWB80v2GreHMBJFIxQt25WKo43uo+vuMz+5SLOwH5PHGi2fNCCJUKtiUm7atyTM28piqBYYePYALJJ4+eWLcpWZ7UnGgtMe/cHnK2LGIm/PyFPa/rAUkdzJbdRWwGKCrWgB8jQWaDcAsNqXRgoZgNkJfZJM3H5jsC5twGQKDfHLcp3jVpshjuc93IA3e97AixFskOiWobaQVDEEcEazXqCdkjZpt65s7WwO9TFEBtEfn3Kw9tGiO3zqqjrfl7773OJysrsnTraJnmOSMDGUdjtyAqAqnhnUXtZj7jQ8ncKoHQj1dgQQ5brjNuhIVk96uRuAJUspINH/ANNFOpZ8GV07e5QZcJjQHdTuv0lSte8Dhg3JWiPFDWR110oc9uVv3OWpLluLT49M0+PXQRGt51zXW865oAWlpaWgBa0vTfWRxsZ4oI9jyBQ0hIJBF2V9t838nWa0tLKKluNGTjsav0llmZZcaZWeGQF2f6miI57ilrC2QNxokixzeiXp6aSOR8CcKZYyRGhO5XPtYwUhAffS0S1LQ8c6qdR9SxnATBw0a5CrTMEpmoCk4O5+RuJ4F+OBqz1bo0s8MZcCPNgiBKXckqXUYVFHtkUBjVcjknxrimk98X+z6nTBtbZsabo/W6ZYpyDyzwTG96sqFbLIa7y0N6DitS9U9HtLI2TiOuNnqpaWI2El3eZIyb2hyD9h8HaQdZnHz06ljP3FBmUDuBfqP9Kzp8LXsVo413MFv45Nels5lkgiyiXG5lxpgq9sg+9bCAuA3N3yAV48nSKTWHv0K4eV9ehc6X1H8RDPE2KAQf8AesVgbvz3ohV3YJoc/KmxTBug+oMHF2dmWZWDBmDudg2ncQfaOTyK+bOtl6n6KZzCInaCWMlw9g1ur2MWp2iNGufaQQRxehPWOhYk1vlY6q3biuSBnZpGLbdwVBZsmuVvzfjSXisS26I6ZedKSSv1feDPY/XJVmX8QAiOtRZWKDUZev09yhiAUNeePIOiWT14RiaGd/wuSyhd+1mx8hWNmQqB7VZQBYo88gm9Q9IkjSNlwVbIgYlZoZGUyA+LVCoJUj4u78eDUy4sWXjWsS5Ixyfy2MiTLdAwqeOLN0ab+eT0KotmedX8D+qHft1Kq9M34kfcxIpVCCISRzUy/mDlQ+3be7aANwHzqpmdE7UIkjzJ4XsKY8hW27a3cMR4NKaog3qPqHXIEEGNNiZOPFG7GQW6EhlU0vNm2Uvzf6fcEentkGIL0/KjyO+Bvhnde8otlCWSEIo/Nftp4NpZxl/k4q1N6k0+S+pXyOkdSZUdcyN/7edrWqxEg+3yPaLv+n40X6JjZe2Lv9RKRIm5Nqe3lTIts1c8EFeOBx86rYebnQQFX6UShlc8BW/zCWKqhB9vtIFcfH21JEiTOf8A5QVbajKJQI7ZbNgOa28i1qiBRHwcu7WfIHHTK/W3vsFZ/UkPbeJM6NmkkhK2i8MpdqCIRQZtpLfqdCp/UU8gEAz8KBlZ1Lp3GflnvaAtKOT+tNq5Ni4sWAkuRFixh2DqRCWCl1JCAKpJYFKPhf24BAxddjlAvMwcZQVsRY0gcgbeFBUc+3+TelptWb9TZxd1Zcl39S30z0rBmEd6bIyp1SNtm6lNsVdUZgtj3JIObAYX51Z/3WKX8MI+XDo+PjbiwY8KJJLAH9h5H3LHRCDpuLLYjzcmcGMAbV/D8jtqqLJsAJcADz8apQYU2KohU4+NG7mVJSe7Io+kg2qgkBqtib2jWKpG7Vyz8NWqKPlCEOTBhQywSiLCQ9mVQsgkkG5m5dfLOtBGAvgXZBvWel6XBn5ZlbKfMLWdiqY0UiioaiQEN7fg8+dF/T3pjDlSeaZvx0hO/vSBqbbQZAQSpNH7nx9uNQ4/VBJkSQM4EalSYcZKKlLA9wAYm/O0L8AmtSVSKb0nbHwUpW1e3f8ABNj4So5h7O6JjxGAQkewlaaQMA5PDfr7xt512FSxjx4tvb9xDUQGHt3c2RHCCasn3Hjx5twZDNBPFHEllbWOmUBvBSZqpe4KI8AlSD4J0TwOnriRCSdlUttSWgPzJG9wjQC7RPCqvuf3X9zOKc22zs1RoR0xWQd1jpiLGvZdUYPvaUqdhWMmmIukjUllA4L76H3NSTqqypHuuJAshLOgUIRuQZDBmNGqUJQZRbL4rTuo9UY3Gr9rYh7hd9yRBiqdyYcByFOzsV7OG+2sRNm/7QkGJCWSEFppZpPe7bUFyS1RZUptvyA36UGcde2EuZyuTWXlstywmfIaR4j+HxmZI4dy9yWXkgsOVmdiLdh9QXzdW3ouRH1GDJhybE1yzxMoJKMBurk32+ChHwAvjaNCPUU8kf4YxDbjIA0DC9rNS72P9khobk/QH5szesOq42TDDNHS5JLrOAGDMCAQz8bSfK7gfdfOrRpvFvr0/sk5LPdzJ65paWu84xafHpmnx6AGt51zXW865oAWlpaWgBaWlpaANB6O9SrgzGUxmRqG0bgvizRJBoE0TXPGp+idRycrqizorSTPIWIVivB4I3f0qBx/GsxrWem/Vf4XFkihRvxMxMYYVVPtW7HuLUNoHAFk83WoVIYbSy8Factk3sM63hdmQZmE22IyMBtP+S4JtFN2yVyr14IHnRk9bxshIbkSOXaXaJU24zF7LRsAb3/lx15tm5+dcTpS9KxQ2Q4lOXSGBSNnbU2zO1WSD9O2qIB5oazPqfoBx5N6e7GltoZBZVl/ts82vK81dX4OoaY1HZv2fUtqcMr5roeidJ9VHCaFMl2fF3HsZA90kRHJhlO0bil+4AV7ufBo9m+nkZYpcGV13kMOy3dhJLMllC35YtidyEBa4HzryzonqsbTFkqsiNVlgSG2hgvcq2O3itteBf31pulpH0+aN0ny1g3u60yGD2BXYMwOxmZSRwLDbR50k20tMln8jw6xePwaDq3T4+9vlHbm9yLPEwQy7fbtlBBXduA82wHN6Wf3N3dnxDK17GlgJBO2gNwRlkIux7lPn7agf1xEyqmQsSxSgMsgQiOT2kEupDU12NrDmlPHxczvTKSESYzlFamCqQRS7hXaYhVsgH2sKNmjuoTUbI6Y1Vs0RY3UsbMxDG7RO4ZdwnAZlI4G0bQRVt8c/fk6z56BFHOH/DECuTB3XWwea7BJQ0L+LH7aO5sDmMTSYi5UQUKwADToVQEuAKYKOaKsf2GhfT/WeCjXFNPAeF2k2BVAC5EJArj6vjWRjK11cdThdp2+37k+N62xRURd44ywtqlX3KSVJZ/DC+b+186oTvh5MzK2bPKLJ5mUW26uOB5H9ooXxWi+Z6gjnREZ8XI3uzFHZPgbFauQG+oWa82PI1Hm4k0sRiigx4n3o11wARXC9sEGxRo/1fN6WMrYV0NwlLzNJ/I7/wD5DEXkB8xAuxUeQvs5YjYI6P8AS11fB1aEcWDT42BbEe5wFRR/cCzsSgHBoL8X86p43RMmOFGfKUASgXHBvC2rU5aTleRtoCudUep4cKxgZedJQZiqgqhIJUtaRKWbhjyfHNfOhSbeXf6m6YRWFb3sgm3Ss/IIjbJx8XuF9scQ7sh4fks1Vz8qeN18aBwelI4ZlJWXOlZLtgu1W+L3tR9y1yWFHxdauYPWYzOG6ZjPJW0maUsEU/TTO1uQd1efJGrPpnGy8qR/xUjwGPciLFGO4CADYZwwC0p+n3fPFc0WqLa2XfzIuUG9Tu39f4LEWK8uWsWVKEglj2GKBpI1XeSib2BBYDwAQFPyOK13C9FusrwQyRwQcdwQnuzmjYMjsuyJqsDliN3jk1J1jq2JhiRXlCl1K9iBu5KzFjZklVmdmoAe9hRHFjxnpc/NnhUmSbEwwpZi1b5GfuNSlRvfeoIBqgb0yWl52JTq6vh3NDm9UxMRlxIUfJyGKtSPRZi1B5pbvdwpN8Ch7Rxqv1jqLSqJWeOMpSzO9MkRaNleOAgUzMycnadrgcn4B5uRjYcWxo2jiagIlYDJmAJ987DiEMkiEBbDbf3Ax3UOqz58qIq/pFDEvtWwL2KPk1Z/c6FB1Xq2XUm56Fbd9C11jrJypFx8cN2S/sU/5kjkkCWX+6Vgea/89HMfpMbibAw2AnCL3Hb/AIzKRujQn/KAIAH3JZTwb1RbJh6Z+Wg7uUdvddloRqQpaOPmxJ9SlgapuOaqbrHSfwXa6hiyb4pGoo5JdGIJKsfLoeafg+L551TeyWFy9WIubfz9BnTOuJFgZWDlAo4VgitGSQ6m1APmNwSRZ4onnWMOifqfrf4zKkyNmzuEHbuLeFC2WPkmr/nQvXTTjbPU55yv8haWlpaqILT49M0+PQA1vOua63nXNAC0tLS0ALS0tLQAtSQTlGVlNMpBB/UcjUeloA1fRcWTq2WPxMx2qBbEABV/tUcJGoAJ+AK1ZPX4Eynxli7mEQIdo+tqNiUEAkMWo+0WQoHybxqyEAgEgHyAfP7/AH1r+heocXCxGZU7mZIrAMRYjJJHO6h4oir+bI8a5qkLevRdPU6Kc7426sEdf9MvjHcu6THYt25dtAgGjuH/AA2BNEH51H0X1NNin2EMhrdG43RsAQ20g/BIBNVdaNf4fzSyzvEYzPDIjd5XY7ABb9xz/wAptq455sEXql1L00rxfiMJmlhq3Q0ZYjwDvCjlLNBvmiarnRqV9FT698xbfqgaLpXUsPIQxAbUdizYr0KYhQZMZ/CysSVVSSFF+BwXR+nZMRpBjS9xow4bGlJRlIAZ2QghX2ttUEVuJ415yprRvpfrHIgAXcsqAghJl7iim38XyttRNEXQ1OVCSzB46PvvqPGtF/EvmbX/AOIM+M9ZGPNjjcthQK9lRNVgfCkcN5vWiHUcXqEDZc2NjyRoyEsSqbQxIKSuRYPuHFn6gw51kOnf4iwbAHWeJrU/lsJU9is17ZiRbSHcQFA4uzqy+fiPATA2DvII/OjZCQkP1FQaLb7okckrXzqKcoY0tFcS/UmHIfRvTclOYpIk3OqyICu0kgEszWHUFWAu/wCL1fxvTGCHiMDHeu1AN0jROVujIAxG5ifB8bAa8g5yeSOaNIH/ANnuoVl2LK8ZMgJ27Co4W8gkKR5jP21Ti9GYzuQsLAbqAGVHtH5giX3Hk/RJf/iFeCRkamLSuM45vE3kvU4MSUfn40SEjuRsFIYWXAW252MNpJ3WDxXzVn9YdMxkPakx/hT2UCgnayXSIXI2kX5B5FnxrOdG9O4avuWCBgqb7GUXkFrIU3LQUG3jQ+eaIu71XbpeBinb/uqvvq8iTvmlcm9qcLRiZT9xIPJ4IpxvhMxqXOwWf/EH8VYxMN5q3hncqiDjcCSQRv2pxdGlHHnXOudcllhgSXKOMZaDxY6tNISLrtMpJUbSrFRyS7Wea1lOrepcRk2F5chAKWNB+HgX2ll4HuYxu7qLsbfjQnK9ZsvtxIkxUBJGzl/rEi27ckqQKP8AHjVOHKTTSt36/wDBHOKVm7998zSwY8WJF3AsWNuUMJJyJcliUjl/LRbVLZSVc7iCaI0L6x66CO4w99lr78zb5TTb12A+2KtzDgchvA1jZZSxtiSfuSSf9Tor0b0zLkL3OI4QTcrnagryL+/IH6bheq8GMfNUdyfElLEEUsfHlyZAqhpJGoWTZ+FG5j4HgWTWtcOmDDxppMUGeaM9uaWq7IIIbal7gVbaO6PBB+CNd6X1LHt8XELxCRHQ5BA3yA806ke1QB4WjwSKujB0LNl6N1ApkgqON+2nBVgaajxIjA+OP4I0Sbni23LqbGKjnrz6DocGPM6W8jX+IxVJDAXuUHlJK8UCGVj/AMw5+M7D1aV4PwzZBWAHeEbcybh4raCV8n9NV83JHcl7W5YnZqXx7dxKqwBrjjjnVTV4QtuSnO5cOGl/5yHi/pk8/wBvKf8AXxxrv4FKvvx/ttlv/wDHWqWlqhMunBT/AL+Px52y/wCn0aqzIFYgMGA+RYB/bcAf9RpmloAWnx6Zp8egBredc11vOuaAFpacE4v7aboAWlpa7WgDmlruuaAFpaWnKLOgDY+mvWUeH0/IjUMciYPGAFAUBwAXZ/JoAAKK5vmtWZelDpWCk+/dlTsAi87EVCCxI8ObG37cnWEvnVvqXVpshg00jyMBQLG6H2HwNQlSu8bcysall68jTw5MPUldsiIQyJTyZMQ42lzvaSMEb3JfgjwFA0K6x6NyMf3BDJEaKyR+5aYEru23sahdHx+uimBkww9FnHtMuQyp9Q3Da4Y+3yFpV8+d3HzqTp8E+D0oZkcrxs+QqoBVVse2o8WeOfPC/bUk3F+XrazKNRks9L3MVpa3kbY+Ti/iszG7Sd1Y+7jkqze3wENg0IqvkkuSdDcf0tizqTBmAMAntmQr/SWckr9KqaG4ijZ51VVl+pWJuk+Rlb0taNvRDlSY8jGloWQsvNbnW6IF0EL/AHog1pTegp1DEPjuF3E7ZlJpXaMkXVj2lv2BPxWm40OpnDn0AEeQyhgDQcAN+oBDUf5AP8ai1qW/w4ygeDAw99Msy0djKhI+fLADj7/bUuF6TxRIkcuWJJXO0JAN3J7ZFyN7QCrN+xU+dK60OTN4c2ZKtE+nemsmcbo4XKUTvqkoGidx4IB44v7a0GJPiRZH4ZMTc5k7cjZBDstFL2KOFYMsgv7Eea1T6t13KizSk0hHZloovtj9rLZCfSb2hub551jqSeIq3uaoRWZP6E+H0bCx5Qk0wnmDKpRQexu3OCGkHLpwptf7iKJ03L9QZMOcnfURiKkEe38sIRQO2qdSpFt/UP8ATUnr/okUDQZOPapkKX217VdSu7tm6Kmwa+PH7UfVXqZMyPGpHWSJGRizBhVgqE+aHuPPi6+L0ijrs3m/2HctONrfcs+tumRYmRDLi+1JUEyjcrqrAkMFPNpY4v8AbQfr/qCTMkWSUIGVFj9i7QQt8kWeedDL1zXRGNrX36kJSvtsLS0tLTii0tLS0ALS0tLQAtPj0zT49ADW865rredc0AFOixtIJolXcWjZh7bI7f5l+CRwGHH3Ghh0S9NZ6wZcMrkhEdSxF3Xz4Iv9r1H13pxx8iSPkhWO1iK3KeVevsykHgkc6RPzNG2xcIel+nqyZE7qrrjRh9jVtZmOxQR/NivkDXP9vY77e5gxcbATG8kZIAAPAO2z9/8A+6n9IKXjzYQfc+MxAsDd2yHr6CSaH3Xx58azd6XTqk7jXslYOnruMo/Lwow1VbySSD6WUnaTV2Q1/p+urMXUDmQ5IkWNe3GZIgke1UO9C4XYvAYWOeLI8azGjvQWK4uawaj2kX69pIZwDS2O5xYI58nSygo5W/qbrvh/YBkaLel4kbIBkrYiu5sBh7VJ5U/UB5rm68aE6N9DUxwZM1Gu32QfdRMp2kWK8LZ5P24PI1Sp8NhI7gTXNd1zTmC1pus+se/gQ4ioVEbb3ZmvcQu1QoobQBf6nWZ0tJKEZNN8hlJrCNh6n9SwyYGNiwm9rdx6XaqnaECc8s3kk8j7at+gMGP8JnTSeBBKm7iltRX8sWoAfbWE09ZiAQCaNWL4NeLHzWkdLy6UOqnm1M2X+GvRkmOU8n9GPMoscAtG/ub7AV50v8J+lRz535tbNjL4vlwVHwf11ksfPkjV1R2VZBtcAkBhd033GpOmdYmxmZoZGjZlZCVNEq3kayVOT1Z3CM0rY2Lfp1QmdCCRSygXxXBoc/Yn/wA9aj1FhRYHXQQdkTlZhYP5XdB4IHNKTf7awGpcjJaRtzsztxyxLHjgcnngcaZ07u9+VjFOy+ZpOv8AqGNusSZUa3GZd/t43CgGZb8E8sL+Tql6066ubmyToGCtsA3ABjtUKWYLwCSL/wBNA9LTKCTTFc21YkeZiACxIW6BJIF+aHxqPS0tOKLS1ZxMMuGNGlFkgcAnhQT8WTqtoAWlpaWgBaWugatt0mUOydtiy1uAF1fjx8H40AU9LVwdGn/7mT7fSfvX2+/GmSdNlVSzRsADRJBFcXz/ABoArafHpmnx6AGt51zXW865oA6NaL1F08ti4uV7R3E7TAMpO6PwxC/Ta1wRYr5vWc1ovT8izY82IylpG/NgNqAropsc8neo27QeTXBIGpzxaXQ1FD051T8PkxyEWt7WBANq3tIpiAeD88a56g6V+GyZIrBCm1IZWtWG5SSvF7SLr9dQ9N6i2PJvVULAEDeiuBfztYEWP21popY8nCiOa0kYV5ViyAN1jbvMYjAFjdVt9zX3qc5OEtXLYpFKUbczG60ubjnE6eqFmEuWRIyUQBEvKeeGLNzY8VX306LAxcX815mnPmIRoUBNWHJewyq42Mtfz5GqHqGZJWWZJmdpNxeNloxm72ivaVJJIoDweNGvXJJLAaNKvfIH0ezoTF06AGx3pZJTyKIUKimhz8t5P8aBoLOjXqx/zxCK246LCtEke0WxFk+WJP8APx41SWZJCLCbBeOkZHvZ1N/0oGFV+rjm9WPwcVXum45b8kUAfBvueLrzWicPSIsaNJcltzSKxWEAhhVcuT9IINggG61bi/xEnaQ90qYmjELJtO0oLpTRujfPP7eNI6jeYK4+hL4mZmVY9vtZy36qAKv/AMRrjVfWsh6Zj5kMzQRtHOpDKN35e0eV5FliOQAb4Osxk4rxuUdWRx5VgQw+eQeRqkZqWBJRaItLS0tOKLRDpvQ5ZxuUBYwQpkc7Y1J8Bm+NU8eHeyqP6iB9/PHx51ofWTmFlw1GxIANy0Bch5Z2NAuaIon48VpW+QWJYfTWIm4TZg3pRKovtYeDsdiLN+OORzqOL0zju6qmYhDUxYowCqdoG4CyGBJv44F1fGZ10HWaX1Nui31TpjQSFGojyrAgq6m9rqQeQa/8weQdU9af1LJ3ocHaqqDGyhbSwRIeWY1wQR9XHHng6Ht0ZOakPFeVjujY8Cbk8eB9/j5aLujN9gRpaudRwBERTBgR59l35qldvuOf3+2qg1oGv9KzdjCnm3su6WCMhWQ2N25t8bC2Br4/01F6nxok6lkdxSisQ6qy7T7wH8Q8Ac8cfPxrnVwYulYiFWHckkmBaNQCB7fY45I93IP/AC/ppes4GeLEyqG2aIKdsaxqGTjbwbfgj3EA8fNa5o/HfrctL4bAkjHugRwDzUtE15+4P/TQvS0tdJEv9DgDZCWAVW3a/G1AXa/0pa/nVjKnsQTMN1h0f6fKkmvcGA9rr5Gm9LXbj5EtX7UhB+xlJJPivojZfI+oeedR4x3Ysq0DsaOQfcA3GxH8lB/ppeZhP/tmO77PHHxj+LBr/wCnq6FXX8cnVXPz1dVCptrz7Yh8VwUjU/wSdUdLTGi0+PTNPj0ANbzrmut51zQAtT4WW0UiyIadCGU+aI5HB4P7ag0tY8gGPUuIokWWL/KnUSLQ4BP1x/NFTxV8Aj7jQ4TO6rHbMATtXk8tV0PudGOj5Ec2O2LIVRtxkgkbgByADGzfCtXk8AgE+SQNkZ4GeJkTcCQdyAsD44Px9x/rpI/+XyHl1XMsZJyHiihaJ9sPc2fltfuIZgeOeef50NkiKmmBUjyCCD/odW/9rvfhPBH0L81/+tPikkyGESohZj5CAN9yS3kKB5J8AafEULllz0rEFaXIYArjpuFjy7HYgHBogncCa+nzqH07GJsyPuKZNz2w3UWJPy3xZPn9dS9YzEjhXFhJZA2+Rz/W/igPAVRwPNmzZFaj9J9R7GXG1EiwCoJW/BFkfAIB/gai8xlIeDykN9U5ckmXKZOCGIAsEKo+lRt4oCvHGhOtJ646CMaexKriUs6qN1qtjZyw96lSACP7SD41nNVg/KhZYZb6dnvE6lHK0yk/bg8Ej9OdaT/EfGPehnLSP34lbc/N7Qq0p2gEDxxfwfnQX056ekzJ1jQUCRuYkBQLAJJPH8ak9VdTMsxTkJEWREJ4WiRQ5PwBfJ8ccVqWHUVrXW5RX4efkBdLS0tXIl/oigzrYLDk0PPAJv8Air1Z9XAjOnBIJ3nx8fp+48fxoVCfcOdvI554/XjnWl9XYTS7MxSHSVR3GUeHQKjbgAAm4kEfJuzRvSPEhuRl9S4sBd1RfqYhR+5NDUWjvo7owycpQy7ol98vJFILtiR4rzfjjnzpm7IVFn16ojyI4VPsihiUCqAJXc3Fmib/AJ86zOiHXs3u5Mr0AC7AAVwAdq+OLoDQ/QlZA9xafDEWYKoJYkAACySeAAB50zRD0+gbKhDFwDInMe3f5427jtBv5PGiTsgSuwz65YRtBijafw8YUlQ62z0xDKx4YcX+/wDAf0Xbk9OyIDt7sR78XsZpSAPei19K15+PmuL0K9WRyrmziYsz7zZbZZHG0nYSv014NaJ/4dFlyzICdkcbtJUnbJWqIB8k/oPt5Gudq1NNe5TV5smV0tPnK7m2AhbO0E2QL4BPya00a6SYXz2CYcEYILO0kzUeRdRopFcGkLeT9Y1D6fozqjfTKDEeaHvG1SeQPa21uTXt0U9YY35WDMCCJcWNTtTYA0ZKFTxRYDbZ+fPzod6XhDZcRZlUIe5bbgD2wZNtp7gTtqxXnyNTv5QBjrRo+R503UmTOXdnPliWP8m//XUeqALT49M0+PQA1vOuamZBeubBoAi0tS7BpbBoAjB1ocbq2PNEI8tX7igqs6Dc4UAFVcFhvojbfwDoFsGlsGlcdRqdjT4vo6B8aSf8dGFjZR/lt4NeRe4Nz9IB8HnQ/N6xFHG0OKrBW+qV6Eri7ogcIvjgH73fFCNg0tg0mm+7uNq6Ij0ga1JsGlsGqiGw6B64hXG7GXjrMqD8rgGrvcTfg1Qvn5v4Oq+RidMT3LJNJwCVNDnzQbg/pVHz5Fay+waWwajwktm0U4j55D/W/Voeo8VPw8IC+1eCWHJckEm7uueATVXrOE6k2DS2DVIwUcIWUnJ5ItLUuwaWwaYUi0f6H6g2r2JlRsYqwZSObokOh52yA+D44AOguwaWwaVpNAnYMS9MxTci5BEdtSdtu4K5C+dp+Bdjz4Om53W1RDHi7o43C9yz72IHIYgD238D+SdCdg0tg0KPUCLS1LsGlsGmAi11Wo3qTYNLYNAGvznwuoJ3XmXEythLrsPZcrtVVQLyGI5LWxNEkaj6tNj4MD4sLLkSSr+bIUXaL2shiJG5TRIIvzzfxrKbBpbBqPD6vHQfWRaWpdg0tg1YQ0HTeqY8uE2NktIjI6vDIqhgPIZHXixRJBvzX8yw5eNhI8mNkyyZTWiUgjRUb6iTZLN9gDX76zWwaWwaTQYkRaWpdg0tg05pFp8enbBp8aaA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174" name="Picture 6" descr="http://www.arqueomex.com/images/ESPECIAL41/collar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548681"/>
            <a:ext cx="1620180" cy="1656184"/>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t1.gstatic.com/images?q=tbn:ANd9GcQcGDl7sfGast8qY8M8p3dJDPKlBKzvla13OywKs5th4YG9jWl-s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6175" y="548681"/>
            <a:ext cx="1647825" cy="1656184"/>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http://t0.gstatic.com/images?q=tbn:ANd9GcTRLPLvZQ4727Eq4PB6c2KYpho5T5viybmLmiiK_DshqUTmK8cDb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9565" y="2420888"/>
            <a:ext cx="3240360"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2991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wheel(1)">
                                      <p:cBhvr>
                                        <p:cTn id="7" dur="2000"/>
                                        <p:tgtEl>
                                          <p:spTgt spid="717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176"/>
                                        </p:tgtEl>
                                        <p:attrNameLst>
                                          <p:attrName>style.visibility</p:attrName>
                                        </p:attrNameLst>
                                      </p:cBhvr>
                                      <p:to>
                                        <p:strVal val="visible"/>
                                      </p:to>
                                    </p:set>
                                    <p:animEffect transition="in" filter="wheel(1)">
                                      <p:cBhvr>
                                        <p:cTn id="12" dur="2000"/>
                                        <p:tgtEl>
                                          <p:spTgt spid="7176"/>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7178"/>
                                        </p:tgtEl>
                                        <p:attrNameLst>
                                          <p:attrName>style.visibility</p:attrName>
                                        </p:attrNameLst>
                                      </p:cBhvr>
                                      <p:to>
                                        <p:strVal val="visible"/>
                                      </p:to>
                                    </p:set>
                                    <p:animEffect transition="in" filter="wipe(down)">
                                      <p:cBhvr>
                                        <p:cTn id="17" dur="580">
                                          <p:stCondLst>
                                            <p:cond delay="0"/>
                                          </p:stCondLst>
                                        </p:cTn>
                                        <p:tgtEl>
                                          <p:spTgt spid="7178"/>
                                        </p:tgtEl>
                                      </p:cBhvr>
                                    </p:animEffect>
                                    <p:anim calcmode="lin" valueType="num">
                                      <p:cBhvr>
                                        <p:cTn id="18" dur="1822" tmFilter="0,0; 0.14,0.36; 0.43,0.73; 0.71,0.91; 1.0,1.0">
                                          <p:stCondLst>
                                            <p:cond delay="0"/>
                                          </p:stCondLst>
                                        </p:cTn>
                                        <p:tgtEl>
                                          <p:spTgt spid="7178"/>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7178"/>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7178"/>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7178"/>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7178"/>
                                        </p:tgtEl>
                                        <p:attrNameLst>
                                          <p:attrName>ppt_y</p:attrName>
                                        </p:attrNameLst>
                                      </p:cBhvr>
                                      <p:tavLst>
                                        <p:tav tm="0" fmla="#ppt_y-sin(pi*$)/81">
                                          <p:val>
                                            <p:fltVal val="0"/>
                                          </p:val>
                                        </p:tav>
                                        <p:tav tm="100000">
                                          <p:val>
                                            <p:fltVal val="1"/>
                                          </p:val>
                                        </p:tav>
                                      </p:tavLst>
                                    </p:anim>
                                    <p:animScale>
                                      <p:cBhvr>
                                        <p:cTn id="23" dur="26">
                                          <p:stCondLst>
                                            <p:cond delay="650"/>
                                          </p:stCondLst>
                                        </p:cTn>
                                        <p:tgtEl>
                                          <p:spTgt spid="7178"/>
                                        </p:tgtEl>
                                      </p:cBhvr>
                                      <p:to x="100000" y="60000"/>
                                    </p:animScale>
                                    <p:animScale>
                                      <p:cBhvr>
                                        <p:cTn id="24" dur="166" decel="50000">
                                          <p:stCondLst>
                                            <p:cond delay="676"/>
                                          </p:stCondLst>
                                        </p:cTn>
                                        <p:tgtEl>
                                          <p:spTgt spid="7178"/>
                                        </p:tgtEl>
                                      </p:cBhvr>
                                      <p:to x="100000" y="100000"/>
                                    </p:animScale>
                                    <p:animScale>
                                      <p:cBhvr>
                                        <p:cTn id="25" dur="26">
                                          <p:stCondLst>
                                            <p:cond delay="1312"/>
                                          </p:stCondLst>
                                        </p:cTn>
                                        <p:tgtEl>
                                          <p:spTgt spid="7178"/>
                                        </p:tgtEl>
                                      </p:cBhvr>
                                      <p:to x="100000" y="80000"/>
                                    </p:animScale>
                                    <p:animScale>
                                      <p:cBhvr>
                                        <p:cTn id="26" dur="166" decel="50000">
                                          <p:stCondLst>
                                            <p:cond delay="1338"/>
                                          </p:stCondLst>
                                        </p:cTn>
                                        <p:tgtEl>
                                          <p:spTgt spid="7178"/>
                                        </p:tgtEl>
                                      </p:cBhvr>
                                      <p:to x="100000" y="100000"/>
                                    </p:animScale>
                                    <p:animScale>
                                      <p:cBhvr>
                                        <p:cTn id="27" dur="26">
                                          <p:stCondLst>
                                            <p:cond delay="1642"/>
                                          </p:stCondLst>
                                        </p:cTn>
                                        <p:tgtEl>
                                          <p:spTgt spid="7178"/>
                                        </p:tgtEl>
                                      </p:cBhvr>
                                      <p:to x="100000" y="90000"/>
                                    </p:animScale>
                                    <p:animScale>
                                      <p:cBhvr>
                                        <p:cTn id="28" dur="166" decel="50000">
                                          <p:stCondLst>
                                            <p:cond delay="1668"/>
                                          </p:stCondLst>
                                        </p:cTn>
                                        <p:tgtEl>
                                          <p:spTgt spid="7178"/>
                                        </p:tgtEl>
                                      </p:cBhvr>
                                      <p:to x="100000" y="100000"/>
                                    </p:animScale>
                                    <p:animScale>
                                      <p:cBhvr>
                                        <p:cTn id="29" dur="26">
                                          <p:stCondLst>
                                            <p:cond delay="1808"/>
                                          </p:stCondLst>
                                        </p:cTn>
                                        <p:tgtEl>
                                          <p:spTgt spid="7178"/>
                                        </p:tgtEl>
                                      </p:cBhvr>
                                      <p:to x="100000" y="95000"/>
                                    </p:animScale>
                                    <p:animScale>
                                      <p:cBhvr>
                                        <p:cTn id="30" dur="166" decel="50000">
                                          <p:stCondLst>
                                            <p:cond delay="1834"/>
                                          </p:stCondLst>
                                        </p:cTn>
                                        <p:tgtEl>
                                          <p:spTgt spid="7178"/>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16224"/>
          </a:xfrm>
        </p:spPr>
        <p:txBody>
          <a:bodyPr>
            <a:normAutofit lnSpcReduction="10000"/>
          </a:bodyPr>
          <a:lstStyle/>
          <a:p>
            <a:pPr marL="0" indent="0">
              <a:buNone/>
            </a:pPr>
            <a:r>
              <a:rPr lang="es-CO" b="1" dirty="0"/>
              <a:t>Vestidos lujosos. </a:t>
            </a:r>
            <a:r>
              <a:rPr lang="es-CO" dirty="0" smtClean="0"/>
              <a:t>Quizá </a:t>
            </a:r>
            <a:r>
              <a:rPr lang="es-CO" dirty="0"/>
              <a:t>sea una referencia a la costumbre impuesta por la moda de cambiar de vestidos y de adornos varias veces al día para estar a tono con las diversas exigencias sociales. </a:t>
            </a:r>
          </a:p>
        </p:txBody>
      </p:sp>
      <p:pic>
        <p:nvPicPr>
          <p:cNvPr id="8194" name="Picture 2" descr="http://t0.gstatic.com/images?q=tbn:ANd9GcTr_Gg4Bu9SxScC5pelFRghVJYvXdLvobYVAsFzn-vF6aGJPt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36912"/>
            <a:ext cx="2952328" cy="1676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627784" y="2413338"/>
            <a:ext cx="3456384" cy="4801314"/>
          </a:xfrm>
          <a:prstGeom prst="rect">
            <a:avLst/>
          </a:prstGeom>
        </p:spPr>
        <p:txBody>
          <a:bodyPr wrap="square">
            <a:spAutoFit/>
          </a:bodyPr>
          <a:lstStyle/>
          <a:p>
            <a:pPr algn="ctr"/>
            <a:r>
              <a:rPr lang="es-CO" sz="2400" dirty="0"/>
              <a:t>El afán de tener un abundante guardarropa ha sido una trampa engañosa para hombres y mujeres a través de los siglos. El dinero que podría gastarse en forma más provechosa para el bien eterno del que da y del que recibe, con frecuencia se malgasta en vestidos ostentosos. </a:t>
            </a:r>
          </a:p>
          <a:p>
            <a:endParaRPr lang="es-CO" dirty="0"/>
          </a:p>
        </p:txBody>
      </p:sp>
      <p:sp>
        <p:nvSpPr>
          <p:cNvPr id="5" name="AutoShape 4" descr="data:image/jpeg;base64,/9j/4AAQSkZJRgABAQAAAQABAAD/2wCEAAkGBhQSERUUExQWFRUVGBsXGBgXGSAaHBgcGhgaGBgbHBkdHyYfHBwjHBgbHy8gIycsLCwsHR4xNTAqNSYrLCkBCQoKDgwOGg8PGiokHyUqLCwsLCwsLCwsKSwsLCwsLCwsLCksLCwsLCwsLCwsLCwsLCwsLCwsLCwsLCwsLCwsLP/AABEIAOIA3wMBIgACEQEDEQH/xAAcAAACAgMBAQAAAAAAAAAAAAAFBgQHAAIDAQj/xABREAABAwIDBAYFBQwIBQMFAAABAgMRAAQSITEFBkFRBxMiYXGRMoGhscEUI0JS0RUzQ1NicoKSstLh8BckJWNzk6LCFjSDs/FEVNMINYSj4v/EABoBAAMBAQEBAAAAAAAAAAAAAAECAwQABQb/xAAsEQACAgIBAwQCAQMFAAAAAAAAAQIRAyESMUFRBBMiYTKBcQVC0RQVkaHw/9oADAMBAAIRAxEAPwBq3fug3Zvk8Hrwjvi5fNUTtR/EueMD2SfjV832yC5auobIRDrqiIBBlxZXlI1kmdZzpL6Mblj5BeF9pCuqxLXiSCVI6uQOeRBEDmKzwlVyLQ6FVtLiIPAg+Z+2nLYu2UMWiceiQTlqSpajA8wKKdHxtXNkXAfZQVMlYKwB1kOJ7CsWoMlSPARSCt09UlB1Eg+KSRVm1N8fAwVtt9ng4pS4KCDCIHZMdiCBJzEEnvNE90N6HHHy2+oKCwSnICFDPCIGhEnPPLvpNWIIHLPz0qRbrLakrQYUkzPEaimljTQaLoYCTXj8A5VX+wd4FoBzURIJBViBE6icwYkETEics6I7R3pS4MLcyZBkaADx4z76xe1JSHcbGoGvJpV2Bd4Bh61S5V6KhGCZPZz0kRR9L8gxwE5fz/MV0o0xOJLFGd1/+YT+afdSew4UlSMSlQMQxGT3weVFtxnVC8bbxFYIWuVmSnsxE8dR50tHOOg1aGNrxzQn9gVWm/KZ2ldjL76fcJ99WLZK/tuOTaf+2mkTfgRtG6/xDHkKrDRTB+X6Fk28691eotu6uiBUgN1Vujao2cU2/hXO5RhQo8hU9tk8jWXVkVNOZZ4DHlSKexnDQtW47IrpFMW4O7IulEutrU0BGJCwgJVAJxfSORAGHirPuHbybMNvdOtYFNpCpQlago4D6JxDIg5+45g1oWSLnw7nnVqwdFaqWRnyM1O2Ps9x91KG0YzqU4gnKQNeGZA8SKZekPcpNoyy40y+lMkOqWtKwmQMCSE6KkHP0eEkkVzyKMlF9zqIuzNpOMWV2tDikLKG20kHMY3kBUcjhSvPUTkQaFbEultPILRwrVLYOUDEJ45ZEA+qotw+CQjEAFKBUYySO+NYmYFHdtiwKWvkbzpcSUApdQEpVBAJSQcj3HXmKL8UBLdh5HSDCEkpleHt5QEkSFCJJ1Byn10o3u23HnFOLJzGWenaAy866bZtsJUqTDuJwRmJJIdB5QZ/WFD0tFbYAkk4gEjOBKDoNIwkk8o7qnDFGO0audKkFtj3ihdW6oAhaRCQAM1jEcvzif5ird3v3jZYcaS6sIK25E6HtGe/4aVVmycK7q1SIISoDLmkhRnyFN3TDs9C1WRWSmUuJCuAiCQe8yI8DUMsVLKk/BF7S/Y97KbPVvBRBl13TSC4qB4ga0i2nR4+yLlCH7cIuCoEFShCVYT9XXKPA087uSUPT+PeHq6xUeylHeq4ebehBlJ4cqXZlhJp6AOxOjG7YQ8319qUPBEwtU/NlRGRR+UaH3XQ9dlail20gmRLqhwz/B86mO31x9b21zG0LjnVVKV2PbqrB6uhi9JnrLU6fhVf/HXv9D18CCFW+Rn76f3KIp2i9yrY3z3I+yn9yYN+Trs3ouum2yMLJWf7yQfWRl5Vps/owvErUpxDcE/RcBjLvArgq/e5e6sTtN7kaT5D8pEl7o5vQsFDQic/nU6ZxGfOitnupeIjE0rM54S2qIB1xOJyMnSTppmaCo2s9yNdmdtOg54tFDjxSQPaaVpncmyffbtXaVrUhhZlKU4klolWRnJbgAAPOeHjRLc/Yr7d42442UjAsKnDkogQISo9+hIpfTt138r20xbl7TW5dpCpiFa+FLWgSboZrbd9IvPlMnEUhOGMoCcOutCdudFrdw+48X1pLisRSEpIGQEc+FHUdYLhBxfNqOHDyOAmf9PupR3o3veauXW0ulISqAOWVBJ9hYSlemYehZHC7cH/AE0/bWf0Mj/3rn+Wn7aCL38uuD6vIfZXFXSDeD8OfJP7tPUiqyZPIxf0PK4Xqv8AKH79SbfotWn0rpKxxBZ+IcpR/pHvfx5/VT+7Ww6Sr38d/oR+7QeOTD7uXyG7foXeZWpVvtFTIVwS0RlwBIdExUe66DHnFFbm0MazqpbKiTyzLx05UN/pNvfx3+hP7tejpQvfxw/UR+7TpT6knyfcJW3Qa82rEi+SkjQhkg5EEZhydQD4gUQ2j0VXlwlKHtolxCTiKVIUQo/RJHWRlS7/AEqXv40fqI/drcdKl7+MT/lo+yucZ3Ybn9HU/wD0/PFRUbxvP+5V+/XW06BHUOtr+VNHAtK46pWeFQVGazkY5VHHSte/XT+on7K2T0r3v1kfqD7Ka8gtT8hbafQy46kgPtpJKiOyqBiIn2D2Co2z+h68t1IWzctJcQClKhIgKJJMFJzMxUQdLN7zb/UFenpdvP7r9T+ND5jqeT6CSujTaC30XD1wwtxuIkFMxOpSiMp+rnXLf/dK/uVI6xdt1TchA7YmYlSlYThVkAEgRE51A/pivP7n9Q/vVovpfuzwY/UP79K4Tvl3CpyenRZGwEx14/v3PaqfjVdC7W9c3ImUJcUlM88R09XvFWNsIZ3H+Ov/AGmqo2PcfOXMH/1LnvihS6kYK7CQYUmezJ/nSh20LuFIgRM4stIH/j20W2VtZFwk4TmCUkHUKGRBFB96tnLACk54SZjWDxj1DzqiXYPfZ409OmfgaUNp7dcW7jbUpIAgBJ1gnMjQzPKp7L2R8KWlHOO7hVMcStINW+9ryRC0pX3+ifXGR9lMVpdlSEqIw4hMa5cOXupMSQQSUg8ZzEeRiM+R4Udt76Ugcpj1mY10zoTj4DSJe1N4epWlCWytRGLWBAmYMGSAJjlXO03wZV6Ut58RI8x8aXduXautMEgKQEnwmSPMZ86F06xprYpaLDyVAKBkHMEZg0y7kf8ANo8Fe6kHd25AYbHd8TTruHcA3qB3K91ZZqgSWiwkXKQ4lEjEVDLiOyozHgPbSdvDtphu5fC7QLOPAVkJMktozEiZBjzNS9nWynNsLdH3ttKUnvUWxkO8an1c6A722Nx8qflteBx9HVkQQQpEE5ZpAUhIlUDtUq6Cwh8qOje2rRZAGz8ysDJCB6SMh56eFbWe0bAqKFWCpjTCmdcj6UzGHPvqPcbuXVstuZUFLbxKSMQx5wEiMRCQcRJEa8q8uNl3DFyy4sQl0rbCT6QJalsqHAEtrAzzrmy6xp9GTXLzZQPbs1pz+qREDMZK4ax3itVPbJOXyVwE6QlcmeUK8qA743jzNulSFrS4HUyrQlKw5hMHgS0k+Vctgb1BT2FWNKgnCNIxISvLXOU5CP40VyceSOeNLuMYttl4YNu+FfmuYszyB9VRXPuPiT827BnEPncoHHPLhRGwunF41pKS4nFiI4pQCiI5goXHPLTgn7TevGRjdUhaFqKULCZKgICQRlGSkxxyOeU0Iy5AWPdWGbZrZBQCsPTInJz6wnTuMfxqX8l2NiHadw6R85yJmYngBQyxceU2WVKSkktOJIGiXFAHEDmDCBkaI2OzrxOz33nltkw2q3IAJBxn0wUgZgpyE5TXc3bVjyw0k2+pu3szZB+m9kTOS+BV+Tp38YrRrZeyiBDzwzImDn2oH0eX850E2LvK7jQnGlCXbcuJUpAhMBSVRl2wlTfWQeBUOQqfsTepYt3UuBsFlSJGmSXJdIPEgSoeHCjJyQntk9vYmylSeveGYHHhM/Q4gCuSt3tlZ/1l30wB4SZ/B8BlPdUvdjaYuS6hGFTaVBCFwYWnrZOo9KAnPTtDnQzaO03QzcJDaMTTqirP8GuYIy4FIy7zypVkd0FYm+hvebtbLS2FC6cCokgxnIkD0MpqPe7tbMCSUXiyqSIUUnLERJ7A4RUNu+xNKKsHbZ60qgzitlALA4AYCDzzVzr1Vq640pTSEuFhxWNCQSopdCAlQTxAKM/E1RT+znhki2NjtEKuJyl5R9RSj41W2z91bpL9zLK0oW8pSSCO0kqVByPKO/OrFsszdpJIl0gGYIlpo5HxpVv7u4aXh61esZk/bQZkxtoSNj7rX7V0om1dCFqVJwyNSQTBn/zTkdmXEZsqJ/MUftro1tO4/GH9Y1ITtB/658zRc7HlbE3ePYb8AptXSSR6DLhPfMJOVKDW7Fz2sVpc6CJt3eGL8jvFXH90H/rnzNbC/f8ArHzpllZybRTDOwbpJn5JcHxt3Y5ZjD7K3b2RdpGVtcethz92rm+6D/1/b/CsO03/AK3t/hXe79DKbKS2psK5UoEW1xpB+Zc/d76iL3fuR/6d/T8Sv92r2O1rj638+VeHbFx9b+fKis7XY5yKb2cLhpOE2txA5NL5zxTTx0euqN0lSm3EAJXONBTHZ7xTX92rj63u+ypNhfurXCzIhXu8KSU+XY5ydEjdxBxt5RMqOWpMRPqyo04Qtdw2qCCgg8DGHMe0edc9h3BWAoiP/JFTLy3wpdUB2loV7Bl8KSK0Su2B7pC1OHCTkhawBxUgtQPaoeuljeHauLaKmyVANqStBk5L6pKRl6MYVL4TPGnhk4W21p+oD3nIGljamxUL2o07mUO2jilCcpSprAY4HC4oA65d1Ci+OdO2Buke2HyPEJyZCwDJ+9rkEGcvvgnuNKFwibhxTRUBc2guWyF4YVjRjRiVIzCVTiJiQfB86TGT1AaER8ndEnUx1CR7SJpCVdYbbZKyEFDguGVyTAbL6MSZ1yRKfPWr4k6DJ6Qc2Bt9xq1IIh5ttx0yAZUypKXQcxkpCwddcRGtSNrXSnLW4BCQhhDVwwBqhQIUpM8U5lPeJ8ag7ItkvXt8iAG0s3ihBOQdDbcdoYo+aUcxxBFHtj7NS9YvpT+EYLaT425Kf9RmsuZKDUvtHOdCzsm6Cr8KWSWr5oRyQoJSgg/mrSOWS6cNnKcLT9tAK2oUhORHZAIRyg4Sn11XuzrebdhYyKFJc/RecKFAcoOHyq0Nm2hRtK4J0KW1J/SyPrxJJ9dPJfI3aWK7/wDKv8g+82Tbum3uQkJR1ay3h7IbUuMaoGUAkKA07S+FVxcbPh94XSQVNFSzBgKSSJEpjIt6csh3VZ7tsoMttZlJDjcDQSuAqPzQoT3ikLbjilX7oSISooaI5dYzg9qlJ/hOZxNuTRKceKsgr2orZrimm1lwMuyUKyC232knONFfe5I4yYo1YbWacabfXKEuufJXwDiEKbLiVmcxBCpz0JPKK62d6K+0M2lHtGJATJA5mNB3U5bq2qlMoSEgtt3IW4riQWVoTlx++xPeOAMWywjGDkycG7VBPY1qLW66l5yEJ+cYcme2ZbAOWYI7JA17JymrLtrIu4LlpSW1gKQshOLrEmIBgicKhIPeaQdrbNxhlR7S2lqZSNMeaW0z+V2EEkZa+FW5sfZwZZQ2PopA8TxPrOdZYvnTO9RLjT7gFDRcN2kGCHhny+ZZNCt4UDEDRnZaj117Iy61Md4+TsfGaXt6boJKBzJp59UYsasjoVXdKqTHN9oeCQ381BVjKsyACZSmPyTA4+uo+0t83QqWggsqKkoM5qwnCpUzAz0JHqNMoMtwY+466zVfsb6LCCVJB17ZgRE5LSDrlEgwdYEiu9nvyVNqJErnIJGRkxzzjWucGD22PJVWpNJuxt83HQrE0TByKSEjPRJxEnFkTIyo0xvAgpGLClXokFQHaCZMBUFQ4BQEE5UHFo722FCqtCqgdzvaygSoqGUxhJPLQCfhQHbe/wAMA+TySSRiUkgJwhJ9E6k4uPfTRg2dwY746l7MVLg46+6q1G+L/wAlxkJDmIJSeBH1onXUe2jHR9vW4/dIbWkThWSoaEBCjpwMxReN1YJQdFr7B9H1/GiW0Fdme5Q91CN3V9kfnH3mie0ESk9xPtApexFfkRgIZQPqoA8hHwrmWs2DwCFt+1PDwRUjqSUJgfRHxqBabQlxDKkwUoSsHiSouJWI7sI86UsumgRvza4ymMz1VyI/RaI9oHnVKO3IVsy2BUTgfWMJOXoYgRykQmNDE1f23bbFcMQYAS8FDLMKwDjVAWOwlK2e84SAWXm2yg98Jmecq8q14KXU7qkPXR8Q9ebTIVjHyZLaFQBI6spGQkfQA1NMnR07NszPFplZ9YwmgHQ2UdY9hBBKAFTxICZPcO1p40f3TSBgCRCSwnCBwCFqyjukVg9c7TQuRUr8ULFnYhtTbOgAW2P+lcGPcKsS9cDV0pw6BhKj+gpxVJ+2Wwm9a733B+upK/8AfRnpCusCBGrjeH1Yu1/pUadPkkz0Ma5yjDydNuvdUEAa4gPaPiaEbYskBV6QlOMP2iiqMyEusLieQFa73FS1IWk5IcZy5hxdvH2es1N3lOB16NHkW6vXiCP9nspYKtnTXYplqw/rbrIywqfTGg+aS6cPrwRTHuJduFDiUQQUpK5+qmSSO+QK12jssHeBxnCCHHTI0nrmCpXnjOdCdzNoLt7zAUFSlY2VpHf2Vk/m4Sr1VsyrnBr6M+OVNMsq32ghDqVrlSbcO3K0piVYMkpz1OJYI9Xrsqz2+hwA4FiRxE+40htWbXVPhaVdpxAlIE4ShD2HMDsFSDxOc5gU62twQtLcDCtGIRqNDFYseoo71NSkQrEHrrrvUg//AKWx8Kr3pCaWXGylYAhQgpCgZjUGrGYTDtwTkCEGT+ZBz9VV7v5jK0hDbiwCc0IUoaZeiKtJ/NEMC6lY3di4TBIKfRB5gCNPATW69iqxfNZJgHX1fCjC7G4xJhl5QgiCytMSMjMerPmawWtwiZadPCOoXwnlJGZ760e5o08dkKxspZwJzUoyTzynX+eFc2rUpWUk8IMaA5z5EwfCprLVwiIbcbhIiWFqmQCcwMuUeNRbdD6siy4jNUq6lZBkzpAjU5mhd3sbokTLBhbKyFAQQe/QiD6xNSruzUT1pgJEcdRXC3L7roStpQAmHA2tAIy1xDI68fto9tW0UpopA4jQcj3EmpOTVWNSt0AE2alwsej5HvzHfNBr+4KEpEJVyxZxlmfXTkzYlCAkieJkSPDI/Cla82ctRHzLhCeQj3iTTwkm9nMil5SWgYSYJOEjLPupl6L3MV6gxhEOdkafe1Z0ENksoI6l09xSRr3nLyo/0a2q0XyJbcSIcMqGX3tXH7adtUyc0+LLi3ZPYT4q/aVRq89BX53woNu4OwjLn7yaN3qJaX5+UVE89dTW1V82g80p+2gN+gi+tzwIdSe7CcSe/RRo1Z/eG/zUe6h22GT1rKpiHfMKt1iD+kBp3UjLQ03+yNfXShcNgIUewo5Rpx1IzmPOqbCyo3xt1lTKX7d5Cc0kqcuU4UqnQjtAwdYNXlcH53uSkH18PKqQ2E4U3bluCmFXTZIKYJ6p5SkjEBEYknM6+utGPox4rkNHRbZLav7ppcY0plUZwVJbJ9prfcG9Ab2fnkppxH6pPtyolug3h21tCSZLNufDE2gn20pvsBFhblJwBL1w3IzGS3OPAEtnzioZUpNX3HUFN8JDBvaAm7tyDq+37Qge3BW/S48Ept+eF0eaB9lD94HCoWCiCCHbeQTn6agJ45hQrt0vudq2H5K/2Y+NDHGopfr/AINfp1WWH0FL1sLQPq/J2HCfzHEKnySPKuW+yjjswdXClJJ44CVD2qrhsi6RctYEr7Qsw2sCclFDowzxMifVXu3mMT2zcyU4lGSZk4QfaBl66MY7FyakLO/rZRttpaYxFtpYnQkKWgT4wBUd7d1KduuoIKEQ5dI7WZBaUsQQdMc+pJGhqZ0qAm/tiNeqB/VeKvhTLd2IPyK6GHEWHLdwJ4TbKcTmQDAUlYgie1wq83xjf0ZI9gszAauJJALaDKczk2nOJ5YhnyOsxRTdra6rhRK0lKmkpQocJw4suGaVJPdpQ/Z0QsH6TKT/AKSn4ewa6V36Pzit1OHV1al+qQkexNYce4Itkqmw3cXYcLrcEQgSfzgRl5Gq12pfPtrwhxQg1YDJ/rD3+G173fsqst/toqbuAlIBKhOvMxFamldGTCm+hIZ2w/8AjVeypje0ncu2aS1bVcSY7Pd5xw1kg14rbTkk4gUThgAgjUHOe450eCNDhIeTfufXNZ8rX9Y0lbLuXH3+r60oKYUkcFidBBFddp3CyUFSoCHAhUA8TEyDkOHlQ4pOjvbl1scxdq+sa6i7X9Y0vs3Zoi2/lQ4oR2ggLhX1q8U4eZrg27W+OhSEtnpcPM1N2MuHkkyYCj/pNDyuo2wt6Gl3xt0q7YSrPgSEqxJB4kcfXyNMonNtos2zuwrCIIJ513ugSlY7j7qGbNXKkEcz7jRdX0vCiZ1pkGyV/V0f4aT5R8K12oJQk8loPksfbW7CcLSE/wB3hnwkVEa2kl1KIyBOU6kjET7Egx48qm1svHyar7Tyj9UARzJqptmvxtW5twOy5c4j+T1YdXl4lQnTQVZe+9r1TC7hsqSpgdYcKyJAEkETEZcRVVbi7QQ5tJ64Wo4PnXApfBJ6xfaPcnj3eqtOONpjQdbRYGzWsG2b1ZHZLNugcyQgE5coIpe2tYFjYalDNbFwXBlzu1pOR7l0ub17xKRth19lQUFJaCVBRwGWkLSonSAhRMcieZqxbdJ+46yopX80XVE5pUA51ip7omoZU04/ygpbT8iC/tgPEJSCENOWxCydQtbZkyOzBJzmi3ShfodctihUgNug5RmFN8PBWvGl/Y2By3u4nqxgCZz7La2iPVlQhwlTq4mEoUQJ0EnQcOFWlBJ6PTwR5ZeXgsDo6sTiQsaKwjxnrAoeSqM3Lc7OtlqTC7Z1n/UvqVftmar/AHf2u4y60rEfm5OAGASkZDln31Zq2VrsXhEykrMHFCgcZTA/LSCO40nH5bMmd07K16T3T90kDgllGX6bk+8eVNWzdpK+QISSFHqccEQUqznvGRJPDtRVf783pXtN78nC2PUkZesqpx3RUXrd4k44b6tESY7MKXJ1zTnIkkak1TLH4URWqHLZaM2z9ZlKe7VQ9sgeWulEd17fq7dtHJPvMn20J2e9Hyf8pCh5Efb7R4UwbPTGMfV+32a152HcIjZNWR0H593/AAm/2nqqvfRoubRAAyDaSTEx2j7wPZVrpR8853tN/tO1WtusvPPqIGPrXECdIbUUpGmmU+JNaJy47B6RJsAJ2fN2EcEoKp8VyPXPxqJtdkoEHWdY79eXGj+wrkPOvqKcwoI1jspEgcZ9I0H3pczAg5/zHnQhP5qLNslptHXdhkOPJUfwaSRnx8OOU/yK6XRxh0fWdIGcTGWnGuW7hwvlo8G5VyBMmDl8a6qdAXbIzBcClesjFMa6mdeNNJvn+gRS4/siK2oUo7OoHH41EtNrXCQUdYFKUJSon0eB4eyuqdnkuO8krIHrz9xrki0JWoa4UjIHKTIn2VVSRLgTth7ccAKXFE5yCeUU/quBhByGU+yqpecwaaxzr263uuFAAKCQMoCdREQSc/KKpGN7IZIX0GvfLePqGsKDDjkhMcBxV7YHee40r9HBnalv/wBX/sOUAvLxTiypZkn+YA5UwdGo/tS38Hf+y5VXGosWqRfmwTmB3q95o4s9pXhQHYasx+cfeaNvL7SvAVlZjOb7PzYjPUEdxJpWUCLthtIGBCXViczjwFCc+AhS/Om+ZRHdNKy3wL9I/JieWIK/hQS2XxvTCO32g5b3LZ+nbuJI8WzXzfsm4+bUkE9pByTOYgqwwNZgCNK+j947tLLD7qvwbCz4wlWnsr5l2bdLZWhaDCm4IMDKDyOtacTaTGh0GPenapD7jASnq0qYdBE5FNmhGHPUGQJ985XFuThc2YiAIVbkkfnAkj21RF/bKKw8rGttZjrCrGXDM9pcelGcETA7qsbd3pFTZ2dugNh0pYJcGLDCUFSIEAgqOA5SIy51D1EdKvIZJ0khU3TcjZz5iYQVHwxJBqFs1BcddCIlaVBI9ZUB7APXUzYO8Nu3aXVvhWC804howCAVKxJCjikHICYifOoOyrjqrlCoyJz8/hM1bvs9P0SdtnW8YV8qbwkwpDSvWpOfuNOGz9+nrdh5TuIrbACBkUOiQnCsEFSVQScSSNMxzE7wWh+UMlAwhMJB4GFYhHdhCh50d302Z/ZpcSIxIKiY5Cdak5bSEzY0rsrN84gXlKPWKXicyyOIhQXM/XPo8uNPnR3dgy0Qk4wEkK0kJXGfeVEa8fCq6bvVKSURkQQByJg6xOueZypzNt8kTbuIcClPIbUMIiMXZOYOcYu6atmfxMaVuiwLO+SkW6Vg5pcKSATmkoyyzzBNGNkb026yuF6wBwMwJ7Jz+jyoBbOKQLJSEYlF7q44AKzJUeAGH+BpTt7XBtB7KIduYjLLrSB4ZCsHpop4rKZIpsuN63wY3TJOADCPySoj9qgmz9zGSHoCkOLUtRIV2kqWSrEmZSNcsiDoaPbQuIQcKkhQ0KswPGCPKaD/AC+4SuEJBTkQVHBOpIgBRCScMTnrWicDy/S5HKLp7FW93Ct7V1STfvNKWcZGFGc5A+h3eyvLjce1WlLjt04oJOS1JCZM5RCQCfOnAqW4QpYQFxHZAJ8MRSDE5xFAt/dus2jI61HWPPJUhoBAJEAAqK4yw4hlOZiOJCUrNqyTerF5O4+zkqxpulJVn2kgznrOUeyudxuhs7FiXdScsygE5AAZ4ctOFKr23jBOFWQJ099LLFye0oqOJWp58ZqyhY3y8loK3fsMym+dBUZMJBk+ts+yuTO6NiCVC+elWpwDPzbyquLLaPVJVzJ0512Y3kdC0lR7I1SkayMpJ5Ufa8B5S8ljt7nbOzm5dWTxKPsQBUR3o7sCZF2+J4BA+KKWbbe8YwkpMHLF/Dl30wJ2r2ZmlqURXb7m39Glh/7q4/VT+5RXdncizt7lLrTz63EheELACc0KB0SOBPGg1vtzsBSyBlJOg0z8KKbqbbQ7cpSlUkpWQOfYVmOY7xXPkTdlhbCKCrsknMk+3+NGLlBlXfFJG521kfLXGlupxkfNoORVqpWHmQBMax4U173bXNrZPupjGltRaB4rwkp8QCJ9VCiDVOgJtDfP5J161pDyWSQrBAUCADhM5SAR6iKTrXeZl5tLqHUi4WgrU2lUltRcxdomBAxZ93CDFV2naD4S8nGoi4Muk5lRkknuKpzPhpUzdG3JuAQDwB4ZHIj11b26NKiojNvxtl5Vohpa4R1uWGc4bKhOZMTnHMA8Kr/Zluh5WFxzAtSslEFU8xA40zdJ9kU3LbqUqCVIwAkCJTnkR+dofq0ooeCUgpJ6wlQnQoAKSkpPM9oSM86aCpD2q0P9ps4Ji1U6nq0hDyG1gS45CgvkQQhSeIGdeba2clZvHUAdU1bBCSNMSUYMIIyIB0I1muO5VwLtDrNw8pC20F5DoIxqwpU2UlR0gLTEHFyOooZvjt+XVtWz/wDVltMhSUxClJSJ4SDIEx66XKnJcUJH8gBYtYl+XvpgubgtISoRPWADKfozx/NoPs24AITkYzHM93Ij299FNouhTaUDNSlggd8KGfqUc6nPeQ+l9Lxj6GbT2TndtLdwqczCCMIAE5AiZAE+kfOpO1t+7sWqkMvKS2kpQUltsmCDIkpPdnQmz2diUEYe34wNdfLhXRdnNldzmpKkqMfnp9na8qfgkeJOfPqDt3rdtaAgLAcMHCZEwZMHnhHPy1pjW2soYbWiS0sJQoSDgKknATEEApUod3cDSNaNKSoEEpIzBBggxIg/zrVz7jpbuAXXVFSyhSW5OQOE4ilOknn6udLkjZHnx2dbHa+FDXzSVEOgtSQrGc0qwETCglzHI4A0obVeU3cOOIUQSnHi1xY1AE5+vXnTgm0x2aHVpTgSmHEgqQpDkBMoChktJiM9dDlFDb3d9a3EggLK2UE8ATKp8MkpPnWXBH21wZTkmrLWFq23mrtKHPh4DQVCuT1i8VaolfcOdb4p7KeGR7u49/dVW7PPilHoYgRkNedVl0zMqK7TCJjrpPL7z9lPu29qdQ2cGatPAxMnv7qSt/ElTNqSZJS7JOuZRXLRpxL5WVhc3Hzauassu/X2TQzqjllkQT4xUu9WMSQZ55VjTzZclSlABORMmTPIaCOFa49B31ITTWJQTzro3ZqM+BPjANSrVsLuEBCpmc1ZfRNHUbHATKXmTBwqwqBwlXE+EHXvoSlQELSrBQVHfE10cvipsJmZInw5edH17NBGNtxtxKSJKVAx/HjWm5W4K75K1h1KEtqwxGJRMTpIgZjPjnQUk9s5uhdZeISpMkAkZeumXozc/tNlOeYdy4felk+4Vux0fqVf/I+vRmjrMcZ5GMOHF6XHWPdTHu7uIqy2raq60LClOJwkQofMOnmQRlRclQjlo77u3xTt9prAiFFZxFPbHzLpyVMR2Y04mpO8m9733UurRLTK+ypLQUgkqX1CXQlRKoIVBToPo1I+44b3itVhY7SXOzxkMOfvT6jSt0k2v9pXKihCgVp1Of3pAPCujFSf6IasCq37cUP+WsT/APj/AP8AdbM9IL7foM2iOPZZifJVQQUAxgHqM+wCo1yzjBOEgzOeWg0A8Kq8a7FE0Pbm3F3NpcPvtMOFm3ZdbC2gpKVOEY8jOXhSyi2VeNBzqWG8ClJ+ZbS1JwpVBjXI0dsh/Zd8nim1tfIkD4VJ2PYFlgMqwiXPm1AGSVJHbJmBGHDpoKEEk9it0QNlNlLeDqLciM8bKFknvUoSfhUy3bWVR1LCZ/uGx3SOzwypsftW5xKYUonXqykg/rFOdet2iD+DeTGYBQPeCfKhJpdRVNvoKOyLFx511i5baBbSXEKQ0luRwUlSROsAj1UlWtzjU24rTQwnTskaDXXhVw7O2y288ptKVJUGnVDGgplIhJgkcyMtdMqo2yWYSJMcuB0pX10asE5O4vp4Ga72p1eFxk4lTBCkqmNZnLkB6zUFW2iodpolR1IyHEcjwrdOzzORQfMfCvF2SgNEH1/aRSun1NqwV5NbADLUKjMA6DQnu1FWPuJs3qXHQoEpQnrUpSMwogCE+IxGO899Km4uzwu+CFhJSps9nUEY0Ag+o1a91swBpwSU/elnDqUoAKgPUTpXUjBnlUuBx2htlTbnVC1K+tzUhRAThJgSZOeWvMeFe2200FTSUg9krbUoiILczkc4nQxnOWVZtl9x15tbCVQkAKlBzHNCgCJBnWQe7WuVpbqGIKaWojPMCZmOOpg+yqRwKrMks3YaIKshkniR7k/b/I5XD3VpXGQGkeHvoXvFvJ1IDbcdYcifxYjLL63IevuMhxcsszxLZ8k4z54fbWItREc2Y2GwypcuuYlpxHtFQGZHMVDv9227tu3Ljymg2lYwggBYUUzMg6YcozzNQdquE7TaUNEKS34AKE/7vOjtw1gQhJ1GL3/ZQ3Y7dK0LNx0T2SoPXqTAjIpOXrBrVvojsRn1qz+l/CmKvSapzkiXJvuBm+jLZwBzMnjiVPLI8PVUZ7op2cRCXFpMRIMx6og+umEiuazQ5MKk/IvMdFtkgmbl5QIgjJIIHPAgH211c6ONnTKVuIMQSgqBI7+fjRVbgFRnrgDjXc5Hb8g3+jjZo0K5nFiBVinniohuzuZZMXTbrZWt1M4VLJOqSDrloTXE36OdS9gbSSblsDOSRlwyOtC2M7olJtGhtlCsJ6zDrw+9rHuJqut/rcq2pdwJhaY7M/gm+NP5u0/d1CMQxYJic46pfCq56REK+6l2cwCtOcwPvTY5itmD8v0TB7ey3jnhIEfkj3mhm0QtIzJz8D7hW6reYlQP6SSPfXI2YGeZ/V+FaZPQYrY5bOaxbJvo1NrZpzPHs+Qk067FullvAWglAQDp1kkyPSSTynTiKW9z3kJtLsKjD8ns0kGNCEoOpjMyKN7Ku2seJlRaRhSMMISmEgwMKoUn0tIgchUI47J5JUTksInLCiT9FZT5pIifVW4eUDhC8QzH0TmNYIIPHlXT7tJjIhR4DE2PM4j7q5XNwFgFaB2ZjttgZxEkZ8BQljb7E4ZPIsbrvOObUuwskpZZc6qU4ey5BkcwcMTPDhVU7PtlEgASSPhNXVsdwK2gopKZNq6lQDhUSE4SjI8BJzB451XGzGQpElOYjKBllnmYzqE24M9v+n+mXqG91RDRst8aJUPCOYHCeY869W2+MilZ9SvgKMlYTwSddQju/KnhXNO0AkjWDyz4g8DzFBZfo9d/0/j/AHm/Rm6fuq0FcQoZ+E8c+GlWpvNvixaqW2lKnbsISUtgKIzSSkEgEDIE+FVpurh+69q4me05hIOuaCAZJpj3zv30bSc6ttsphqFKQkLjAknCsqSSkkEGJggeBpF8mfPeswOGWm+xHV0gkolxm3QpYw5CE4+PpAxlGXhXVPSElEdayhaimBhSkiEmD2oxGDI9H30G+463sa3LW3KlrJkEpV2gcSiUvevPiJyyrS72UtTSWFNoLTaiptBfAwSVE/hMWZWo68e6rt1qjF7MX3Cy2XEuOlxKwVXL5TjBEpLqsBE8IiOERVhIjqmfFoD1pj40N2xds3tqpxlWLqVBUxBjQ5HgQSfV3UVsWcTLPDCGlH1AZV5zdmlvSE/d5krcK1mSbp5QkzkVqwj1AgUV2ztSSyJAKw4oeCVpT/uFct1bXCludfnVn/Ny9hpS6QLhSPkC0mMLb6j3jE0SPXTLcjmtDG9tYISSTp8KWW+kBWM4wANU+A1nvqLbrNwpLWcLVB45DM+YEeuvN692whxhCfpLAPOCFqPsQaOk6DGCrYQ2dvqtbuFYACs0/Z4x8anbwb0pZaxZkkgAJic/HLTnS/vHsoMobUNQqPMH40LfUHsKVAKAzGLScu/kDQtdR/bTejpf79qKQRKeJggzy1Ec507orltPba32ClKiCoAxpxkj4VCbtx15ThBGEdkieJ4d3dXJhMPFI0HLIcKNrsU9ujewvnEICFEg6CeEnKjPRU0tG0mULkAqVlzIbUZ7+FBbtPzyO8/xpo3BP9q2/iv/ALS6PIE4/FjAUn/ihn8wz/kPRSR0mLP3Vu+IxpHd96bqwGFRvMO9mB49WT7garzpM/8Au13l9NOen4JHHSrw/L9GVdV/AvBwH+Z/nzrVUcDFel09xA4KHxrRaRA4e0edXbHLF3G2ylm1v1rt23ktM2XYPZ6zFAGJUK9EmRlworY72tLGMbOSnFyuV6T+YO+lDddZXs/anA9XZo5+i7gB8hNW7unsxhNmxISrq2kBZj6RQCokazxqcXWzPkpCuve5tJ/5FP8AnrP+2uLm/aEgkbPbkCY65f7tOlzsazdUpIKMQElIIxDXONRoaFDctlKpMlJmSSkiOHGSdNAadzj9/wDZKNd0R9w96G7wreFm00ttC8wsqMYZwyQMjAnwpas98U3QKk7ItDx9KCZ8ECmDdbdwWO0H7ZKwW7lpxxoDMoA7ME5Se1w5UI2Z0YutDAsqTBgltwhKwBCVDQiZzE5RGeVZMuSMds0w5K+EqOJ2grUbItR4OL+EVHu94UN/fNm2KZ0nEon2zRVHR2VBaSHAfoqL2Xnin2USsejhhtPbBWQk59lRBjnOv8M8qh/qYVpFeWVallv+L/yQuj3bLd1dQmytWw0QQtCDiB0yJOXLzrrvl0nXNreOsJaYwIwhCnEqMy2hZMhQGRUR6qk7m2zaNoKDDTbbBYThwR21JcIWVR9IEx4QZ5Ct89p4r51oNYylSE5wJKm0EDPx4VfHJTXJInNtz+Wzha9JV64kKH3PTiHFtY5/3ndXv9It99ewB5JaWr24+Vc/uKuB/V2AeOJX2JNbm2UBCiwgfkyr4Cq9ewlIK7jsEquGZyWlYPGDIUPYs0fevFNuoQZDTQSlSxkFKwgpB4x3d9Bd0vm3rpcEhJUY7gy2YnxFTd6HlLsUqPpL6lRA5kGY8/ZWTuXb2EnQG0PqTkEIwp4dqCox3dpI9RpC35tis7PTzbfmOWJv+FWLs7aCLhoEZjLGCOPLMZ5ioG1d5rRkILxSMePBIJkJICogHKSPZXR0wW0V5sq7Nm+nE2pZWkpSBqDIOQjPTu1rfaO9Sl3LQW0nElSiE4lFX3tSQSnDiH3zQjv4GGS83r2U56YSqPyV5eSajq3i2T+LSTzLayctMymaak9sNvwA9rOvXaUpS1AkGUnGk5xkoEHv04eFLO13TaOYFg44Bg5Zc579IqzbLfuwaThaQEJGUIbIHuFaXu/Ni7HWMpcjMYmcREcpGVd01Wh1KS7FXr2l2S9hJSUiDBicRyxaTPjXHZri3VKcCDABBIkpngCqDFWorpFtYgNmOXVZe+KjL6Rbceiyv1Nx/vodOiHU5PsVuHFFQkJMH6BKgMiO0Rp40zdG5UdqM4kpyKvRVij5tWpAgedFXekJk6W6/wBRP/yVI3Y31Sq7aR1eAKJA7IGeEkDJR1iKCb8AnfFklphZ3kQuDhwwTH9wse+P5mkTpHdja13nHbTwn8EirKdvFp260gp7DiAUq5jql6Zc0kHP4VW3SPhO1buQSesGh/ukVqxvZnXVfwLxROg9aT8NK5KPA+enmK8LYGk+HGsUcY1zFXsYdejK3xsbRThKpTbnCPpQ8oxVh7qLUhCytohC3EltAiUmCCTmO6PDWqw3P2i5bWO1HGzCwi2AP5z5SfYTTWxvOhbbCesdh3VRIPGM0qMBJHaJjQGO+cd2iOSLY63O1FhJJYWFfSSkJzJCQDmTJ8+JzyqDs9p1xfWrUcjgCFK7KScs8omO1A5Ck+43leTjSwCylICUqKFKQoZFUwSkZQR2J5YZrfZe8eIZJ+dT284SFOYICUrgBKcODtHOEjLWqKHgnx0NLiXPljVw4FpUlm6b6s4SgQ2lYUlSe1CwmYJOQ4EEUrWW/ryUziKQIMFZVExl2kkmJ1xUV2ftTGpIeeHXBi4Kmkt4UlZaUASrRSkokSO+qqRbSAciCBBGQ00zVApX6WOWVMthyKMdqx/uOkS9VAbdbSCdcMka+rhxFTrDpiKcrpgKAOHG0QozzwmMvAmq1Gz59+RSeffPA+VbDZClfxIHLv76r/t0aDPJB6SH3oz24q52xcOBGBtxsqwAyEQUAR3qzUYGvOtd5bpato3iEsOOlCkqSUwEoHVjNStUp7Ks+aY1MVF6HWi3tFaMgCyo/nEKTEHukz4ij23dmuuXzyC6W0uFQQMu0B6QAPrPfWeUfbdIVLlIS9mbQvHFltCEKWPoqWRMAqyAXmYHDuGpolsTfU4y25aIBJyMhWgMg41fH7TO2ducAQ4hawoiJOJJ98VPb6PUmSkJxTnjXnORMwSaHNFHGPcO7NZhm5V3O+xKUe8GpwsQ9btpJgYGVZa5A++ob6+r2cpX4zT/AKrs/sqotsk/No/wmvcqsa0GXQGbStxZ2yg2TK8pPCZk++ht9uim8ZtypRT1YcAjjjUk/wCyjdxYG4QvGQAsy3B4AEJmRx9KO+u2xT/V2/0v2jRTpnXSFAdFjf4xXsr0dGLY+kqnzFWA0/NicpCMOjNn6yq9HRmz9ZXnTwYrVSBR5g5SEO56OmwOypU+ND29xUnLGoeurDeQY50LxBKjIIqU2y8JsBDozSUyl1U9+lbbO6P1tPtO4wrq1hcTrkR8adLJ0EZVJ0NMnaJyySTIjWzQ4th1xIDrKlFMZwFgpUJ5EQrxFVLv3ufevbSultW7i0LWClQgA/NoGRJHEVdKDmK2KwrMaHMcPZTxk47Jp0z5/t+jPaSj/wAvhHNbiB7lE067udDqUKx3TvWZdlCExBPEkkz6qsqvFuhIkkAd9F5GNybFlro5tUtPtArKLgIChOnVrxpg+NL9x0brRk0AsJkIzCcjwJmde+rItlBYxJIIOhB1r0qA+knzFdGUuwvJ9yv9tbu3K1rUi3CSYGNBCSqEhOcOZjLIKTpE1D/4UueuKw2QApeUDEUKT83hMZYTM5yTEmKspTyBq4gfpCtTeNfjW/MVVZJrsK2mAt1t2eoIceUtxzPUgiFJAIiIgaA6xrRO63YsnSVLtWlE6nCAT4xUn5e1+NR768XtRgfhU+oT7qVubdi6IH/Bezv/AGTP6grwbj7OH/omP1BRa1eQ5JQrEBxggeZre4cCBOFavzRNDlO+rCQdnbu2luvGxbNNLgjEhIBg6jLhkKIOBKiCUJJGhImKH/8AEDWmFfs+2tDvE2PoLPrH20eGRgsKBzkkV7157qFneJH4tXmK1VvKkfg/9X8KHtT8HWgDvRlYMxl2mf2aI2p+YH+A37lVlZWY1f2g/bSyLmxAMDtZcNWqL7P+9jxX+2aysrkdL8USa1NZWUSR4o5VzUcvOsrKDGRycOtR3f586ysqUi0TpajtCic5VlZVodCGTqborqKysphTU1F2h96V4VlZSvoGH5I83RPzH6a/2zSxfJ+dc7lqju7VZWVs9IJk/JmnAfzxrU+iaysr0CR0RpXrYzTWVlSkMOe0Ozbrw9mEZRlHlQXdq4UTBUojlJjhWVlZcf4MIxvsJUkYkhXiJ99RryybDSiEIBjgkVlZUUzhW+lXr40rKyvQRN9T/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8198" name="Picture 6" descr="http://t2.gstatic.com/images?q=tbn:ANd9GcTz7Y1WlwyhRzN4-txNA_2hxpSHxIldJCwxWXPepdhQ-G0uqy6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636912"/>
            <a:ext cx="2428875" cy="396044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antesdelfin.com/temporary/diezmo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9707" y="4437112"/>
            <a:ext cx="238125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110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randombar(horizontal)">
                                      <p:cBhvr>
                                        <p:cTn id="12" dur="500"/>
                                        <p:tgtEl>
                                          <p:spTgt spid="8194"/>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down)">
                                      <p:cBhvr>
                                        <p:cTn id="17" dur="580">
                                          <p:stCondLst>
                                            <p:cond delay="0"/>
                                          </p:stCondLst>
                                        </p:cTn>
                                        <p:tgtEl>
                                          <p:spTgt spid="1026"/>
                                        </p:tgtEl>
                                      </p:cBhvr>
                                    </p:animEffect>
                                    <p:anim calcmode="lin" valueType="num">
                                      <p:cBhvr>
                                        <p:cTn id="1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3" dur="26">
                                          <p:stCondLst>
                                            <p:cond delay="650"/>
                                          </p:stCondLst>
                                        </p:cTn>
                                        <p:tgtEl>
                                          <p:spTgt spid="1026"/>
                                        </p:tgtEl>
                                      </p:cBhvr>
                                      <p:to x="100000" y="60000"/>
                                    </p:animScale>
                                    <p:animScale>
                                      <p:cBhvr>
                                        <p:cTn id="24" dur="166" decel="50000">
                                          <p:stCondLst>
                                            <p:cond delay="676"/>
                                          </p:stCondLst>
                                        </p:cTn>
                                        <p:tgtEl>
                                          <p:spTgt spid="1026"/>
                                        </p:tgtEl>
                                      </p:cBhvr>
                                      <p:to x="100000" y="100000"/>
                                    </p:animScale>
                                    <p:animScale>
                                      <p:cBhvr>
                                        <p:cTn id="25" dur="26">
                                          <p:stCondLst>
                                            <p:cond delay="1312"/>
                                          </p:stCondLst>
                                        </p:cTn>
                                        <p:tgtEl>
                                          <p:spTgt spid="1026"/>
                                        </p:tgtEl>
                                      </p:cBhvr>
                                      <p:to x="100000" y="80000"/>
                                    </p:animScale>
                                    <p:animScale>
                                      <p:cBhvr>
                                        <p:cTn id="26" dur="166" decel="50000">
                                          <p:stCondLst>
                                            <p:cond delay="1338"/>
                                          </p:stCondLst>
                                        </p:cTn>
                                        <p:tgtEl>
                                          <p:spTgt spid="1026"/>
                                        </p:tgtEl>
                                      </p:cBhvr>
                                      <p:to x="100000" y="100000"/>
                                    </p:animScale>
                                    <p:animScale>
                                      <p:cBhvr>
                                        <p:cTn id="27" dur="26">
                                          <p:stCondLst>
                                            <p:cond delay="1642"/>
                                          </p:stCondLst>
                                        </p:cTn>
                                        <p:tgtEl>
                                          <p:spTgt spid="1026"/>
                                        </p:tgtEl>
                                      </p:cBhvr>
                                      <p:to x="100000" y="90000"/>
                                    </p:animScale>
                                    <p:animScale>
                                      <p:cBhvr>
                                        <p:cTn id="28" dur="166" decel="50000">
                                          <p:stCondLst>
                                            <p:cond delay="1668"/>
                                          </p:stCondLst>
                                        </p:cTn>
                                        <p:tgtEl>
                                          <p:spTgt spid="1026"/>
                                        </p:tgtEl>
                                      </p:cBhvr>
                                      <p:to x="100000" y="100000"/>
                                    </p:animScale>
                                    <p:animScale>
                                      <p:cBhvr>
                                        <p:cTn id="29" dur="26">
                                          <p:stCondLst>
                                            <p:cond delay="1808"/>
                                          </p:stCondLst>
                                        </p:cTn>
                                        <p:tgtEl>
                                          <p:spTgt spid="1026"/>
                                        </p:tgtEl>
                                      </p:cBhvr>
                                      <p:to x="100000" y="95000"/>
                                    </p:animScale>
                                    <p:animScale>
                                      <p:cBhvr>
                                        <p:cTn id="3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Para reflexionar</a:t>
            </a:r>
            <a:endParaRPr lang="es-CO" dirty="0">
              <a:latin typeface="Algerian" pitchFamily="82" charset="0"/>
            </a:endParaRPr>
          </a:p>
        </p:txBody>
      </p:sp>
      <p:sp>
        <p:nvSpPr>
          <p:cNvPr id="3" name="2 Marcador de contenido"/>
          <p:cNvSpPr>
            <a:spLocks noGrp="1"/>
          </p:cNvSpPr>
          <p:nvPr>
            <p:ph idx="1"/>
          </p:nvPr>
        </p:nvSpPr>
        <p:spPr>
          <a:xfrm>
            <a:off x="457200" y="1600201"/>
            <a:ext cx="8229600" cy="2764903"/>
          </a:xfrm>
        </p:spPr>
        <p:txBody>
          <a:bodyPr>
            <a:normAutofit fontScale="85000" lnSpcReduction="10000"/>
          </a:bodyPr>
          <a:lstStyle/>
          <a:p>
            <a:pPr marL="0" indent="0" algn="ctr">
              <a:buNone/>
            </a:pPr>
            <a:r>
              <a:rPr lang="es-CO" sz="4000" b="1" i="1" dirty="0">
                <a:solidFill>
                  <a:srgbClr val="FF0000"/>
                </a:solidFill>
              </a:rPr>
              <a:t>¿Qué debo hacer?</a:t>
            </a:r>
          </a:p>
          <a:p>
            <a:r>
              <a:rPr lang="es-CO" sz="4000" b="1" dirty="0"/>
              <a:t>1)</a:t>
            </a:r>
            <a:r>
              <a:rPr lang="es-CO" dirty="0"/>
              <a:t>Prov.3:1-2. No olvidarme de la instrucción de Dios.</a:t>
            </a:r>
          </a:p>
          <a:p>
            <a:r>
              <a:rPr lang="es-CO" sz="4000" b="1" dirty="0"/>
              <a:t>2)</a:t>
            </a:r>
            <a:r>
              <a:rPr lang="es-CO" dirty="0"/>
              <a:t> Tito 2:7.  Ser ejemplo de buenas obras e </a:t>
            </a:r>
            <a:r>
              <a:rPr lang="es-CO" dirty="0" smtClean="0"/>
              <a:t>integridad</a:t>
            </a:r>
          </a:p>
          <a:p>
            <a:r>
              <a:rPr lang="es-CO" sz="4000" b="1" dirty="0" smtClean="0"/>
              <a:t>3</a:t>
            </a:r>
            <a:r>
              <a:rPr lang="es-CO" sz="4000" b="1" dirty="0"/>
              <a:t>)</a:t>
            </a:r>
            <a:r>
              <a:rPr lang="es-CO" dirty="0"/>
              <a:t> 1 Cor.10:31. Hacerlo todo para la gloria de Dios</a:t>
            </a:r>
            <a:r>
              <a:rPr lang="es-CO" dirty="0" smtClean="0"/>
              <a:t>.</a:t>
            </a:r>
            <a:endParaRPr lang="es-CO" dirty="0"/>
          </a:p>
        </p:txBody>
      </p:sp>
      <p:sp>
        <p:nvSpPr>
          <p:cNvPr id="4" name="3 Rectángulo"/>
          <p:cNvSpPr/>
          <p:nvPr/>
        </p:nvSpPr>
        <p:spPr>
          <a:xfrm>
            <a:off x="155575" y="4154885"/>
            <a:ext cx="5976664" cy="2677656"/>
          </a:xfrm>
          <a:prstGeom prst="rect">
            <a:avLst/>
          </a:prstGeom>
        </p:spPr>
        <p:txBody>
          <a:bodyPr wrap="square">
            <a:spAutoFit/>
          </a:bodyPr>
          <a:lstStyle/>
          <a:p>
            <a:pPr algn="ctr"/>
            <a:r>
              <a:rPr lang="es-CO" sz="2400" dirty="0">
                <a:solidFill>
                  <a:srgbClr val="FF0000"/>
                </a:solidFill>
              </a:rPr>
              <a:t>Padre nuestro que estas en el cielo, ayúdanos por favor a conservar nuestros cuerpos en santidad, que por tu gracia nos capacites para </a:t>
            </a:r>
            <a:r>
              <a:rPr lang="es-CO" sz="2400" dirty="0" smtClean="0">
                <a:solidFill>
                  <a:srgbClr val="FF0000"/>
                </a:solidFill>
              </a:rPr>
              <a:t> </a:t>
            </a:r>
            <a:r>
              <a:rPr lang="es-CO" sz="2400" dirty="0">
                <a:solidFill>
                  <a:srgbClr val="FF0000"/>
                </a:solidFill>
              </a:rPr>
              <a:t>poner en practica tu Santa Palabra, </a:t>
            </a:r>
            <a:r>
              <a:rPr lang="es-CO" sz="2400" dirty="0" smtClean="0">
                <a:solidFill>
                  <a:srgbClr val="FF0000"/>
                </a:solidFill>
              </a:rPr>
              <a:t>por que es la única forma de tener un lugar en tu reino, te </a:t>
            </a:r>
            <a:r>
              <a:rPr lang="es-CO" sz="2400" dirty="0">
                <a:solidFill>
                  <a:srgbClr val="FF0000"/>
                </a:solidFill>
              </a:rPr>
              <a:t>lo pedimos en el </a:t>
            </a:r>
            <a:r>
              <a:rPr lang="es-CO" sz="2400" dirty="0" smtClean="0">
                <a:solidFill>
                  <a:srgbClr val="FF0000"/>
                </a:solidFill>
              </a:rPr>
              <a:t>nombre </a:t>
            </a:r>
            <a:r>
              <a:rPr lang="es-CO" sz="2400" dirty="0">
                <a:solidFill>
                  <a:srgbClr val="FF0000"/>
                </a:solidFill>
              </a:rPr>
              <a:t>de Cristo Jesús. Amen. </a:t>
            </a:r>
          </a:p>
        </p:txBody>
      </p:sp>
      <p:sp>
        <p:nvSpPr>
          <p:cNvPr id="5"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933055"/>
            <a:ext cx="2910440" cy="2901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042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2054"/>
                                        </p:tgtEl>
                                        <p:attrNameLst>
                                          <p:attrName>style.visibility</p:attrName>
                                        </p:attrNameLst>
                                      </p:cBhvr>
                                      <p:to>
                                        <p:strVal val="visible"/>
                                      </p:to>
                                    </p:set>
                                    <p:animEffect transition="in" filter="wheel(1)">
                                      <p:cBhvr>
                                        <p:cTn id="18" dur="2000"/>
                                        <p:tgtEl>
                                          <p:spTgt spid="205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760</TotalTime>
  <Words>2382</Words>
  <Application>Microsoft Office PowerPoint</Application>
  <PresentationFormat>Presentación en pantalla (4:3)</PresentationFormat>
  <Paragraphs>92</Paragraphs>
  <Slides>25</Slides>
  <Notes>1</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Tema de Office</vt:lpstr>
      <vt:lpstr>EL ESTILO DE VIDA DEL REMANENTE</vt:lpstr>
      <vt:lpstr>Presentación de PowerPoint</vt:lpstr>
      <vt:lpstr>Presentación de PowerPoint</vt:lpstr>
      <vt:lpstr>Presentación de PowerPoint</vt:lpstr>
      <vt:lpstr>Presentación de PowerPoint</vt:lpstr>
      <vt:lpstr>Presentación de PowerPoint</vt:lpstr>
      <vt:lpstr>Presentación de PowerPoint</vt:lpstr>
      <vt:lpstr>Después del diluvio Dios le permitió a sus hijos comer algunas clases de carne.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dice Dios al final de Lev.11?</vt:lpstr>
      <vt:lpstr>¿Qué dijo Dios sobre las bebidas alcohólicas?</vt:lpstr>
      <vt:lpstr>Dios, por amor a un adicto, no le permite la entrada al cielo, ya que allí no sería feliz pues en ninguna parte encontrara licor.</vt:lpstr>
      <vt:lpstr>Presentación de PowerPoint</vt:lpstr>
      <vt:lpstr>Presentación de PowerPoint</vt:lpstr>
      <vt:lpstr>¿Dónde debe estar el atavió del cristiano?</vt:lpstr>
      <vt:lpstr>Presentación de PowerPoint</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ESTILO DE VIDA DEL REMANENTE</dc:title>
  <dc:creator>FAMILIA FIERRO CH</dc:creator>
  <cp:lastModifiedBy>FAMILIA FIERRO CH</cp:lastModifiedBy>
  <cp:revision>99</cp:revision>
  <dcterms:created xsi:type="dcterms:W3CDTF">2013-01-23T02:11:45Z</dcterms:created>
  <dcterms:modified xsi:type="dcterms:W3CDTF">2013-04-14T10:34:07Z</dcterms:modified>
</cp:coreProperties>
</file>